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9" r:id="rId2"/>
    <p:sldId id="342" r:id="rId3"/>
    <p:sldId id="257" r:id="rId4"/>
    <p:sldId id="260" r:id="rId5"/>
    <p:sldId id="261" r:id="rId6"/>
    <p:sldId id="277" r:id="rId7"/>
    <p:sldId id="278" r:id="rId8"/>
    <p:sldId id="262" r:id="rId9"/>
    <p:sldId id="268" r:id="rId10"/>
    <p:sldId id="293" r:id="rId11"/>
    <p:sldId id="290" r:id="rId12"/>
    <p:sldId id="294" r:id="rId13"/>
    <p:sldId id="332" r:id="rId14"/>
    <p:sldId id="339" r:id="rId15"/>
    <p:sldId id="310" r:id="rId16"/>
    <p:sldId id="297" r:id="rId17"/>
    <p:sldId id="282" r:id="rId18"/>
    <p:sldId id="298" r:id="rId19"/>
    <p:sldId id="325" r:id="rId20"/>
    <p:sldId id="327" r:id="rId21"/>
    <p:sldId id="328" r:id="rId22"/>
    <p:sldId id="329" r:id="rId23"/>
    <p:sldId id="331" r:id="rId24"/>
    <p:sldId id="326" r:id="rId25"/>
    <p:sldId id="263" r:id="rId26"/>
    <p:sldId id="299" r:id="rId27"/>
    <p:sldId id="264" r:id="rId28"/>
    <p:sldId id="300" r:id="rId29"/>
    <p:sldId id="265" r:id="rId30"/>
    <p:sldId id="301" r:id="rId31"/>
    <p:sldId id="266" r:id="rId32"/>
    <p:sldId id="302" r:id="rId33"/>
    <p:sldId id="267" r:id="rId34"/>
    <p:sldId id="304" r:id="rId35"/>
    <p:sldId id="274" r:id="rId36"/>
    <p:sldId id="305" r:id="rId37"/>
    <p:sldId id="341" r:id="rId38"/>
    <p:sldId id="296" r:id="rId39"/>
    <p:sldId id="303" r:id="rId40"/>
    <p:sldId id="344" r:id="rId41"/>
    <p:sldId id="289" r:id="rId42"/>
    <p:sldId id="309" r:id="rId43"/>
    <p:sldId id="314" r:id="rId44"/>
    <p:sldId id="316" r:id="rId45"/>
    <p:sldId id="318" r:id="rId46"/>
    <p:sldId id="322" r:id="rId47"/>
    <p:sldId id="319" r:id="rId48"/>
    <p:sldId id="320" r:id="rId49"/>
    <p:sldId id="323" r:id="rId50"/>
    <p:sldId id="324" r:id="rId51"/>
    <p:sldId id="283" r:id="rId52"/>
    <p:sldId id="343" r:id="rId53"/>
    <p:sldId id="291" r:id="rId54"/>
    <p:sldId id="337" r:id="rId55"/>
    <p:sldId id="340" r:id="rId56"/>
    <p:sldId id="338" r:id="rId57"/>
    <p:sldId id="33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0B4C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1B7BD-065F-4A0F-9745-E97E5CB1A46D}" v="3081" dt="2022-11-15T00:19:36.077"/>
    <p1510:client id="{2F6B54E3-0FAD-4BCE-8979-DD666284C259}" v="6469" dt="2022-11-14T05:50:49.393"/>
    <p1510:client id="{58F9A641-0702-41B9-93B2-05AC5AE202D1}" v="17" dt="2022-11-15T00:13:52.079"/>
    <p1510:client id="{5D15814D-D974-4CE5-AF3A-34F95AE8E0D7}" v="9471" dt="2022-11-15T00:14:41.510"/>
    <p1510:client id="{626DD3F4-2FFE-44F5-9563-F8DD186D2526}" v="10" dt="2022-11-14T22:36:22.746"/>
    <p1510:client id="{7B4EB2A7-8F22-0C46-8A43-4AD2AB88DAF6}" v="6" dt="2022-11-14T21:43:46.538"/>
    <p1510:client id="{D58B9407-5B7E-41C3-AEFA-E8BDF022EA2D}" v="512" dt="2022-11-14T21:51:14.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F6F32-2280-4368-84F4-BA36B02F4F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048A54-4844-4E3C-86D4-1EBEE6DEE666}">
      <dgm:prSet phldrT="[Text]"/>
      <dgm:spPr>
        <a:solidFill>
          <a:schemeClr val="accent3"/>
        </a:solidFill>
        <a:ln>
          <a:solidFill>
            <a:schemeClr val="accent3"/>
          </a:solidFill>
        </a:ln>
      </dgm:spPr>
      <dgm:t>
        <a:bodyPr/>
        <a:lstStyle/>
        <a:p>
          <a:r>
            <a:rPr lang="en-US"/>
            <a:t>Several groupings for 10mg, 6mg and 4mg</a:t>
          </a:r>
        </a:p>
      </dgm:t>
    </dgm:pt>
    <dgm:pt modelId="{4AEA349C-A24E-4223-8DBA-38897D6B35F9}" type="parTrans" cxnId="{331D9B20-AE83-4A1C-8AAD-7EB07068CA6B}">
      <dgm:prSet/>
      <dgm:spPr/>
      <dgm:t>
        <a:bodyPr/>
        <a:lstStyle/>
        <a:p>
          <a:endParaRPr lang="en-US"/>
        </a:p>
      </dgm:t>
    </dgm:pt>
    <dgm:pt modelId="{338DCEDA-9D82-4F57-B2C8-B7640CF445E5}" type="sibTrans" cxnId="{331D9B20-AE83-4A1C-8AAD-7EB07068CA6B}">
      <dgm:prSet/>
      <dgm:spPr/>
      <dgm:t>
        <a:bodyPr/>
        <a:lstStyle/>
        <a:p>
          <a:endParaRPr lang="en-US"/>
        </a:p>
      </dgm:t>
    </dgm:pt>
    <dgm:pt modelId="{C9CB0BA8-74D9-402E-A723-7FA55EAD0A3D}">
      <dgm:prSet phldrT="[Text]"/>
      <dgm:spPr/>
      <dgm:t>
        <a:bodyPr/>
        <a:lstStyle/>
        <a:p>
          <a:r>
            <a:rPr lang="en-US"/>
            <a:t>Steady decline</a:t>
          </a:r>
        </a:p>
      </dgm:t>
    </dgm:pt>
    <dgm:pt modelId="{C62106C6-8DC5-48D8-99F1-B2358F688145}" type="parTrans" cxnId="{6BB2FF85-4917-4463-A9C9-692396D76ABE}">
      <dgm:prSet/>
      <dgm:spPr/>
      <dgm:t>
        <a:bodyPr/>
        <a:lstStyle/>
        <a:p>
          <a:endParaRPr lang="en-US"/>
        </a:p>
      </dgm:t>
    </dgm:pt>
    <dgm:pt modelId="{8C5212D2-A0FE-4A0D-A78A-D6EB2B823F65}" type="sibTrans" cxnId="{6BB2FF85-4917-4463-A9C9-692396D76ABE}">
      <dgm:prSet/>
      <dgm:spPr/>
      <dgm:t>
        <a:bodyPr/>
        <a:lstStyle/>
        <a:p>
          <a:endParaRPr lang="en-US"/>
        </a:p>
      </dgm:t>
    </dgm:pt>
    <dgm:pt modelId="{31AD2045-10C1-4338-9A5D-159927B6EB91}">
      <dgm:prSet/>
      <dgm:spPr>
        <a:solidFill>
          <a:schemeClr val="accent3"/>
        </a:solidFill>
      </dgm:spPr>
      <dgm:t>
        <a:bodyPr/>
        <a:lstStyle/>
        <a:p>
          <a:r>
            <a:rPr lang="en-US"/>
            <a:t>No surprise the lowest ten for coffee has an abrupt decline as we locate the Decaf options in our data.</a:t>
          </a:r>
        </a:p>
      </dgm:t>
    </dgm:pt>
    <dgm:pt modelId="{A4C15237-72D4-4E92-8EF4-7C70CB29F693}" type="parTrans" cxnId="{A108F94F-C7C8-4147-B3FE-722C9E8E21B2}">
      <dgm:prSet/>
      <dgm:spPr/>
      <dgm:t>
        <a:bodyPr/>
        <a:lstStyle/>
        <a:p>
          <a:endParaRPr lang="en-US"/>
        </a:p>
      </dgm:t>
    </dgm:pt>
    <dgm:pt modelId="{37458342-0570-457D-9708-96A1A4903C00}" type="sibTrans" cxnId="{A108F94F-C7C8-4147-B3FE-722C9E8E21B2}">
      <dgm:prSet/>
      <dgm:spPr/>
      <dgm:t>
        <a:bodyPr/>
        <a:lstStyle/>
        <a:p>
          <a:endParaRPr lang="en-US"/>
        </a:p>
      </dgm:t>
    </dgm:pt>
    <dgm:pt modelId="{20F819A6-DC52-4177-B7FB-4EFAABCB9C24}" type="pres">
      <dgm:prSet presAssocID="{971F6F32-2280-4368-84F4-BA36B02F4F47}" presName="linear" presStyleCnt="0">
        <dgm:presLayoutVars>
          <dgm:animLvl val="lvl"/>
          <dgm:resizeHandles val="exact"/>
        </dgm:presLayoutVars>
      </dgm:prSet>
      <dgm:spPr/>
    </dgm:pt>
    <dgm:pt modelId="{0897BD16-0E4F-4225-8A7E-C0378DB9672A}" type="pres">
      <dgm:prSet presAssocID="{36048A54-4844-4E3C-86D4-1EBEE6DEE666}" presName="parentText" presStyleLbl="node1" presStyleIdx="0" presStyleCnt="3">
        <dgm:presLayoutVars>
          <dgm:chMax val="0"/>
          <dgm:bulletEnabled val="1"/>
        </dgm:presLayoutVars>
      </dgm:prSet>
      <dgm:spPr/>
    </dgm:pt>
    <dgm:pt modelId="{B2BED5C3-E0FC-44CC-84FF-8D27F431190E}" type="pres">
      <dgm:prSet presAssocID="{338DCEDA-9D82-4F57-B2C8-B7640CF445E5}" presName="spacer" presStyleCnt="0"/>
      <dgm:spPr/>
    </dgm:pt>
    <dgm:pt modelId="{7ECE0512-5CA7-491E-9C68-F9C46C093209}" type="pres">
      <dgm:prSet presAssocID="{C9CB0BA8-74D9-402E-A723-7FA55EAD0A3D}" presName="parentText" presStyleLbl="node1" presStyleIdx="1" presStyleCnt="3">
        <dgm:presLayoutVars>
          <dgm:chMax val="0"/>
          <dgm:bulletEnabled val="1"/>
        </dgm:presLayoutVars>
      </dgm:prSet>
      <dgm:spPr/>
    </dgm:pt>
    <dgm:pt modelId="{64E1EEFF-7914-492A-90DF-BBD36CFC2D78}" type="pres">
      <dgm:prSet presAssocID="{8C5212D2-A0FE-4A0D-A78A-D6EB2B823F65}" presName="spacer" presStyleCnt="0"/>
      <dgm:spPr/>
    </dgm:pt>
    <dgm:pt modelId="{D7A0007F-3568-4789-8B9B-87EA6DB206B3}" type="pres">
      <dgm:prSet presAssocID="{31AD2045-10C1-4338-9A5D-159927B6EB91}" presName="parentText" presStyleLbl="node1" presStyleIdx="2" presStyleCnt="3" custLinFactY="32945" custLinFactNeighborX="1995" custLinFactNeighborY="100000">
        <dgm:presLayoutVars>
          <dgm:chMax val="0"/>
          <dgm:bulletEnabled val="1"/>
        </dgm:presLayoutVars>
      </dgm:prSet>
      <dgm:spPr/>
    </dgm:pt>
  </dgm:ptLst>
  <dgm:cxnLst>
    <dgm:cxn modelId="{A4626D0A-5946-4ECC-B1F2-C6E816A39E08}" type="presOf" srcId="{31AD2045-10C1-4338-9A5D-159927B6EB91}" destId="{D7A0007F-3568-4789-8B9B-87EA6DB206B3}" srcOrd="0" destOrd="0" presId="urn:microsoft.com/office/officeart/2005/8/layout/vList2"/>
    <dgm:cxn modelId="{331D9B20-AE83-4A1C-8AAD-7EB07068CA6B}" srcId="{971F6F32-2280-4368-84F4-BA36B02F4F47}" destId="{36048A54-4844-4E3C-86D4-1EBEE6DEE666}" srcOrd="0" destOrd="0" parTransId="{4AEA349C-A24E-4223-8DBA-38897D6B35F9}" sibTransId="{338DCEDA-9D82-4F57-B2C8-B7640CF445E5}"/>
    <dgm:cxn modelId="{A108F94F-C7C8-4147-B3FE-722C9E8E21B2}" srcId="{971F6F32-2280-4368-84F4-BA36B02F4F47}" destId="{31AD2045-10C1-4338-9A5D-159927B6EB91}" srcOrd="2" destOrd="0" parTransId="{A4C15237-72D4-4E92-8EF4-7C70CB29F693}" sibTransId="{37458342-0570-457D-9708-96A1A4903C00}"/>
    <dgm:cxn modelId="{D3C6C67F-13CF-41C6-B6FA-7E4B2CD76A92}" type="presOf" srcId="{C9CB0BA8-74D9-402E-A723-7FA55EAD0A3D}" destId="{7ECE0512-5CA7-491E-9C68-F9C46C093209}" srcOrd="0" destOrd="0" presId="urn:microsoft.com/office/officeart/2005/8/layout/vList2"/>
    <dgm:cxn modelId="{6BB2FF85-4917-4463-A9C9-692396D76ABE}" srcId="{971F6F32-2280-4368-84F4-BA36B02F4F47}" destId="{C9CB0BA8-74D9-402E-A723-7FA55EAD0A3D}" srcOrd="1" destOrd="0" parTransId="{C62106C6-8DC5-48D8-99F1-B2358F688145}" sibTransId="{8C5212D2-A0FE-4A0D-A78A-D6EB2B823F65}"/>
    <dgm:cxn modelId="{A1AD56C9-4D52-451A-BA41-2CD1B1BA094E}" type="presOf" srcId="{36048A54-4844-4E3C-86D4-1EBEE6DEE666}" destId="{0897BD16-0E4F-4225-8A7E-C0378DB9672A}" srcOrd="0" destOrd="0" presId="urn:microsoft.com/office/officeart/2005/8/layout/vList2"/>
    <dgm:cxn modelId="{55CB2DDD-9AE8-42A9-B28C-83A09AAFED2D}" type="presOf" srcId="{971F6F32-2280-4368-84F4-BA36B02F4F47}" destId="{20F819A6-DC52-4177-B7FB-4EFAABCB9C24}" srcOrd="0" destOrd="0" presId="urn:microsoft.com/office/officeart/2005/8/layout/vList2"/>
    <dgm:cxn modelId="{1D481E45-64DF-4D07-A744-FF3639A12427}" type="presParOf" srcId="{20F819A6-DC52-4177-B7FB-4EFAABCB9C24}" destId="{0897BD16-0E4F-4225-8A7E-C0378DB9672A}" srcOrd="0" destOrd="0" presId="urn:microsoft.com/office/officeart/2005/8/layout/vList2"/>
    <dgm:cxn modelId="{08C757F3-D640-48C9-958D-EA5B5EA38099}" type="presParOf" srcId="{20F819A6-DC52-4177-B7FB-4EFAABCB9C24}" destId="{B2BED5C3-E0FC-44CC-84FF-8D27F431190E}" srcOrd="1" destOrd="0" presId="urn:microsoft.com/office/officeart/2005/8/layout/vList2"/>
    <dgm:cxn modelId="{341C6F4A-18E0-4BB7-A8F8-4F65304FA4F6}" type="presParOf" srcId="{20F819A6-DC52-4177-B7FB-4EFAABCB9C24}" destId="{7ECE0512-5CA7-491E-9C68-F9C46C093209}" srcOrd="2" destOrd="0" presId="urn:microsoft.com/office/officeart/2005/8/layout/vList2"/>
    <dgm:cxn modelId="{E9E24CAE-3EFA-47EA-A30F-1A28A3BF7C3F}" type="presParOf" srcId="{20F819A6-DC52-4177-B7FB-4EFAABCB9C24}" destId="{64E1EEFF-7914-492A-90DF-BBD36CFC2D78}" srcOrd="3" destOrd="0" presId="urn:microsoft.com/office/officeart/2005/8/layout/vList2"/>
    <dgm:cxn modelId="{553B6DBF-4AF1-4368-B4D0-944B1DB901B4}" type="presParOf" srcId="{20F819A6-DC52-4177-B7FB-4EFAABCB9C24}" destId="{D7A0007F-3568-4789-8B9B-87EA6DB206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BD16-0E4F-4225-8A7E-C0378DB9672A}">
      <dsp:nvSpPr>
        <dsp:cNvPr id="0" name=""/>
        <dsp:cNvSpPr/>
      </dsp:nvSpPr>
      <dsp:spPr>
        <a:xfrm>
          <a:off x="0" y="36516"/>
          <a:ext cx="5730240" cy="1566337"/>
        </a:xfrm>
        <a:prstGeom prst="roundRect">
          <a:avLst/>
        </a:prstGeom>
        <a:solidFill>
          <a:schemeClr val="accent3"/>
        </a:solidFill>
        <a:ln w="158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Several groupings for 10mg, 6mg and 4mg</a:t>
          </a:r>
        </a:p>
      </dsp:txBody>
      <dsp:txXfrm>
        <a:off x="76462" y="112978"/>
        <a:ext cx="5577316" cy="1413413"/>
      </dsp:txXfrm>
    </dsp:sp>
    <dsp:sp modelId="{7ECE0512-5CA7-491E-9C68-F9C46C093209}">
      <dsp:nvSpPr>
        <dsp:cNvPr id="0" name=""/>
        <dsp:cNvSpPr/>
      </dsp:nvSpPr>
      <dsp:spPr>
        <a:xfrm>
          <a:off x="0" y="1683493"/>
          <a:ext cx="5730240" cy="15663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Steady decline</a:t>
          </a:r>
        </a:p>
      </dsp:txBody>
      <dsp:txXfrm>
        <a:off x="76462" y="1759955"/>
        <a:ext cx="5577316" cy="1413413"/>
      </dsp:txXfrm>
    </dsp:sp>
    <dsp:sp modelId="{D7A0007F-3568-4789-8B9B-87EA6DB206B3}">
      <dsp:nvSpPr>
        <dsp:cNvPr id="0" name=""/>
        <dsp:cNvSpPr/>
      </dsp:nvSpPr>
      <dsp:spPr>
        <a:xfrm>
          <a:off x="0" y="3366987"/>
          <a:ext cx="5730240" cy="1566337"/>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surprise the lowest ten for coffee has an abrupt decline as we locate the Decaf options in our data.</a:t>
          </a:r>
        </a:p>
      </dsp:txBody>
      <dsp:txXfrm>
        <a:off x="76462" y="3443449"/>
        <a:ext cx="5577316"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4AD7-8FE1-4C33-ABBE-DFB99F5EDD02}"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388D-FD53-4933-A52C-A66D1114AAF0}" type="slidenum">
              <a:rPr lang="en-US" smtClean="0"/>
              <a:t>‹#›</a:t>
            </a:fld>
            <a:endParaRPr lang="en-US"/>
          </a:p>
        </p:txBody>
      </p:sp>
    </p:spTree>
    <p:extLst>
      <p:ext uri="{BB962C8B-B14F-4D97-AF65-F5344CB8AC3E}">
        <p14:creationId xmlns:p14="http://schemas.microsoft.com/office/powerpoint/2010/main" val="19318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da.gov/consumers/consumer-updates/spilling-beans-how-much-caffeine-too-mu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1</a:t>
            </a:fld>
            <a:endParaRPr lang="en-US"/>
          </a:p>
        </p:txBody>
      </p:sp>
    </p:spTree>
    <p:extLst>
      <p:ext uri="{BB962C8B-B14F-4D97-AF65-F5344CB8AC3E}">
        <p14:creationId xmlns:p14="http://schemas.microsoft.com/office/powerpoint/2010/main" val="175504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10</a:t>
            </a:fld>
            <a:endParaRPr lang="en-US"/>
          </a:p>
        </p:txBody>
      </p:sp>
    </p:spTree>
    <p:extLst>
      <p:ext uri="{BB962C8B-B14F-4D97-AF65-F5344CB8AC3E}">
        <p14:creationId xmlns:p14="http://schemas.microsoft.com/office/powerpoint/2010/main" val="41339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a:t>Energy shots are very good if you are counting calories. Soft Drinks have even more calories per 100 ml than energy shots despite energy shots being so small.</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11</a:t>
            </a:fld>
            <a:endParaRPr lang="en-US"/>
          </a:p>
        </p:txBody>
      </p:sp>
    </p:spTree>
    <p:extLst>
      <p:ext uri="{BB962C8B-B14F-4D97-AF65-F5344CB8AC3E}">
        <p14:creationId xmlns:p14="http://schemas.microsoft.com/office/powerpoint/2010/main" val="17663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Caffeine content does not vary very much for regular versus diet. In fact, for Energy Shots and energy drinks, caffeine content is higher for diet drinks.</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12</a:t>
            </a:fld>
            <a:endParaRPr lang="en-US"/>
          </a:p>
        </p:txBody>
      </p:sp>
    </p:spTree>
    <p:extLst>
      <p:ext uri="{BB962C8B-B14F-4D97-AF65-F5344CB8AC3E}">
        <p14:creationId xmlns:p14="http://schemas.microsoft.com/office/powerpoint/2010/main" val="377694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15</a:t>
            </a:fld>
            <a:endParaRPr lang="en-US"/>
          </a:p>
        </p:txBody>
      </p:sp>
    </p:spTree>
    <p:extLst>
      <p:ext uri="{BB962C8B-B14F-4D97-AF65-F5344CB8AC3E}">
        <p14:creationId xmlns:p14="http://schemas.microsoft.com/office/powerpoint/2010/main" val="33713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17</a:t>
            </a:fld>
            <a:endParaRPr lang="en-US"/>
          </a:p>
        </p:txBody>
      </p:sp>
    </p:spTree>
    <p:extLst>
      <p:ext uri="{BB962C8B-B14F-4D97-AF65-F5344CB8AC3E}">
        <p14:creationId xmlns:p14="http://schemas.microsoft.com/office/powerpoint/2010/main" val="147419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18</a:t>
            </a:fld>
            <a:endParaRPr lang="en-US"/>
          </a:p>
        </p:txBody>
      </p:sp>
    </p:spTree>
    <p:extLst>
      <p:ext uri="{BB962C8B-B14F-4D97-AF65-F5344CB8AC3E}">
        <p14:creationId xmlns:p14="http://schemas.microsoft.com/office/powerpoint/2010/main" val="25526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Bekhem</a:t>
            </a:r>
            <a:r>
              <a:rPr lang="en-US">
                <a:cs typeface="Calibri"/>
              </a:rPr>
              <a:t>]</a:t>
            </a:r>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25</a:t>
            </a:fld>
            <a:endParaRPr lang="en-US"/>
          </a:p>
        </p:txBody>
      </p:sp>
    </p:spTree>
    <p:extLst>
      <p:ext uri="{BB962C8B-B14F-4D97-AF65-F5344CB8AC3E}">
        <p14:creationId xmlns:p14="http://schemas.microsoft.com/office/powerpoint/2010/main" val="38337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27</a:t>
            </a:fld>
            <a:endParaRPr lang="en-US"/>
          </a:p>
        </p:txBody>
      </p:sp>
    </p:spTree>
    <p:extLst>
      <p:ext uri="{BB962C8B-B14F-4D97-AF65-F5344CB8AC3E}">
        <p14:creationId xmlns:p14="http://schemas.microsoft.com/office/powerpoint/2010/main" val="290820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29</a:t>
            </a:fld>
            <a:endParaRPr lang="en-US"/>
          </a:p>
        </p:txBody>
      </p:sp>
    </p:spTree>
    <p:extLst>
      <p:ext uri="{BB962C8B-B14F-4D97-AF65-F5344CB8AC3E}">
        <p14:creationId xmlns:p14="http://schemas.microsoft.com/office/powerpoint/2010/main" val="679345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31</a:t>
            </a:fld>
            <a:endParaRPr lang="en-US"/>
          </a:p>
        </p:txBody>
      </p:sp>
    </p:spTree>
    <p:extLst>
      <p:ext uri="{BB962C8B-B14F-4D97-AF65-F5344CB8AC3E}">
        <p14:creationId xmlns:p14="http://schemas.microsoft.com/office/powerpoint/2010/main" val="40702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[Han]</a:t>
            </a:r>
          </a:p>
          <a:p>
            <a:r>
              <a:rPr lang="en-US" b="1">
                <a:cs typeface="Calibri"/>
              </a:rPr>
              <a:t>Sources: </a:t>
            </a:r>
            <a:endParaRPr lang="en-US" b="1"/>
          </a:p>
          <a:p>
            <a:r>
              <a:rPr lang="en-US"/>
              <a:t>//</a:t>
            </a:r>
            <a:r>
              <a:rPr lang="en-US" err="1"/>
              <a:t>efaidnbmnnnibpcajpcglclefindmkaj</a:t>
            </a:r>
            <a:r>
              <a:rPr lang="en-US"/>
              <a:t>/https://www.mhc.wa.gov.au/media/1223/caffeine-the-facts-booklet.pdf - Drug and Alcohol Office - Government of Australia</a:t>
            </a:r>
          </a:p>
          <a:p>
            <a:r>
              <a:rPr lang="en-US">
                <a:hlinkClick r:id="rId3"/>
              </a:rPr>
              <a:t>https://www.fda.gov/consumers/consumer-updates/spilling-beans-how-much-caffeine-too-much</a:t>
            </a:r>
            <a:endParaRPr lang="en-US"/>
          </a:p>
          <a:p>
            <a:r>
              <a:rPr lang="en-US"/>
              <a:t>https://www.healthline.com/nutrition/coffee-calories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2</a:t>
            </a:fld>
            <a:endParaRPr lang="en-US"/>
          </a:p>
        </p:txBody>
      </p:sp>
    </p:spTree>
    <p:extLst>
      <p:ext uri="{BB962C8B-B14F-4D97-AF65-F5344CB8AC3E}">
        <p14:creationId xmlns:p14="http://schemas.microsoft.com/office/powerpoint/2010/main" val="160768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33</a:t>
            </a:fld>
            <a:endParaRPr lang="en-US"/>
          </a:p>
        </p:txBody>
      </p:sp>
    </p:spTree>
    <p:extLst>
      <p:ext uri="{BB962C8B-B14F-4D97-AF65-F5344CB8AC3E}">
        <p14:creationId xmlns:p14="http://schemas.microsoft.com/office/powerpoint/2010/main" val="33810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35</a:t>
            </a:fld>
            <a:endParaRPr lang="en-US"/>
          </a:p>
        </p:txBody>
      </p:sp>
    </p:spTree>
    <p:extLst>
      <p:ext uri="{BB962C8B-B14F-4D97-AF65-F5344CB8AC3E}">
        <p14:creationId xmlns:p14="http://schemas.microsoft.com/office/powerpoint/2010/main" val="356106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38</a:t>
            </a:fld>
            <a:endParaRPr lang="en-US"/>
          </a:p>
        </p:txBody>
      </p:sp>
    </p:spTree>
    <p:extLst>
      <p:ext uri="{BB962C8B-B14F-4D97-AF65-F5344CB8AC3E}">
        <p14:creationId xmlns:p14="http://schemas.microsoft.com/office/powerpoint/2010/main" val="220591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553 did not include in the chart</a:t>
            </a:r>
          </a:p>
        </p:txBody>
      </p:sp>
      <p:sp>
        <p:nvSpPr>
          <p:cNvPr id="4" name="Slide Number Placeholder 3"/>
          <p:cNvSpPr>
            <a:spLocks noGrp="1"/>
          </p:cNvSpPr>
          <p:nvPr>
            <p:ph type="sldNum" sz="quarter" idx="5"/>
          </p:nvPr>
        </p:nvSpPr>
        <p:spPr/>
        <p:txBody>
          <a:bodyPr/>
          <a:lstStyle/>
          <a:p>
            <a:fld id="{7223388D-FD53-4933-A52C-A66D1114AAF0}" type="slidenum">
              <a:rPr lang="en-US" smtClean="0"/>
              <a:t>39</a:t>
            </a:fld>
            <a:endParaRPr lang="en-US"/>
          </a:p>
        </p:txBody>
      </p:sp>
    </p:spTree>
    <p:extLst>
      <p:ext uri="{BB962C8B-B14F-4D97-AF65-F5344CB8AC3E}">
        <p14:creationId xmlns:p14="http://schemas.microsoft.com/office/powerpoint/2010/main" val="221276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41</a:t>
            </a:fld>
            <a:endParaRPr lang="en-US"/>
          </a:p>
        </p:txBody>
      </p:sp>
    </p:spTree>
    <p:extLst>
      <p:ext uri="{BB962C8B-B14F-4D97-AF65-F5344CB8AC3E}">
        <p14:creationId xmlns:p14="http://schemas.microsoft.com/office/powerpoint/2010/main" val="199974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42</a:t>
            </a:fld>
            <a:endParaRPr lang="en-US"/>
          </a:p>
        </p:txBody>
      </p:sp>
    </p:spTree>
    <p:extLst>
      <p:ext uri="{BB962C8B-B14F-4D97-AF65-F5344CB8AC3E}">
        <p14:creationId xmlns:p14="http://schemas.microsoft.com/office/powerpoint/2010/main" val="340012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43</a:t>
            </a:fld>
            <a:endParaRPr lang="en-US"/>
          </a:p>
        </p:txBody>
      </p:sp>
    </p:spTree>
    <p:extLst>
      <p:ext uri="{BB962C8B-B14F-4D97-AF65-F5344CB8AC3E}">
        <p14:creationId xmlns:p14="http://schemas.microsoft.com/office/powerpoint/2010/main" val="486911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44</a:t>
            </a:fld>
            <a:endParaRPr lang="en-US"/>
          </a:p>
        </p:txBody>
      </p:sp>
    </p:spTree>
    <p:extLst>
      <p:ext uri="{BB962C8B-B14F-4D97-AF65-F5344CB8AC3E}">
        <p14:creationId xmlns:p14="http://schemas.microsoft.com/office/powerpoint/2010/main" val="365988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45</a:t>
            </a:fld>
            <a:endParaRPr lang="en-US"/>
          </a:p>
        </p:txBody>
      </p:sp>
    </p:spTree>
    <p:extLst>
      <p:ext uri="{BB962C8B-B14F-4D97-AF65-F5344CB8AC3E}">
        <p14:creationId xmlns:p14="http://schemas.microsoft.com/office/powerpoint/2010/main" val="234358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46</a:t>
            </a:fld>
            <a:endParaRPr lang="en-US"/>
          </a:p>
        </p:txBody>
      </p:sp>
    </p:spTree>
    <p:extLst>
      <p:ext uri="{BB962C8B-B14F-4D97-AF65-F5344CB8AC3E}">
        <p14:creationId xmlns:p14="http://schemas.microsoft.com/office/powerpoint/2010/main" val="221267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endParaRPr lang="en-US"/>
          </a:p>
          <a:p>
            <a:r>
              <a:rPr lang="en-US"/>
              <a:t>What the data set is (It is about a lot of energy drinks, their caffeine content.)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3</a:t>
            </a:fld>
            <a:endParaRPr lang="en-US"/>
          </a:p>
        </p:txBody>
      </p:sp>
    </p:spTree>
    <p:extLst>
      <p:ext uri="{BB962C8B-B14F-4D97-AF65-F5344CB8AC3E}">
        <p14:creationId xmlns:p14="http://schemas.microsoft.com/office/powerpoint/2010/main" val="3138554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47</a:t>
            </a:fld>
            <a:endParaRPr lang="en-US"/>
          </a:p>
        </p:txBody>
      </p:sp>
    </p:spTree>
    <p:extLst>
      <p:ext uri="{BB962C8B-B14F-4D97-AF65-F5344CB8AC3E}">
        <p14:creationId xmlns:p14="http://schemas.microsoft.com/office/powerpoint/2010/main" val="1070467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48</a:t>
            </a:fld>
            <a:endParaRPr lang="en-US"/>
          </a:p>
        </p:txBody>
      </p:sp>
    </p:spTree>
    <p:extLst>
      <p:ext uri="{BB962C8B-B14F-4D97-AF65-F5344CB8AC3E}">
        <p14:creationId xmlns:p14="http://schemas.microsoft.com/office/powerpoint/2010/main" val="321226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49</a:t>
            </a:fld>
            <a:endParaRPr lang="en-US"/>
          </a:p>
        </p:txBody>
      </p:sp>
    </p:spTree>
    <p:extLst>
      <p:ext uri="{BB962C8B-B14F-4D97-AF65-F5344CB8AC3E}">
        <p14:creationId xmlns:p14="http://schemas.microsoft.com/office/powerpoint/2010/main" val="110409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50</a:t>
            </a:fld>
            <a:endParaRPr lang="en-US"/>
          </a:p>
        </p:txBody>
      </p:sp>
    </p:spTree>
    <p:extLst>
      <p:ext uri="{BB962C8B-B14F-4D97-AF65-F5344CB8AC3E}">
        <p14:creationId xmlns:p14="http://schemas.microsoft.com/office/powerpoint/2010/main" val="247969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  I recommend that you make some notes about what you are going to say here.</a:t>
            </a:r>
          </a:p>
        </p:txBody>
      </p:sp>
      <p:sp>
        <p:nvSpPr>
          <p:cNvPr id="4" name="Slide Number Placeholder 3"/>
          <p:cNvSpPr>
            <a:spLocks noGrp="1"/>
          </p:cNvSpPr>
          <p:nvPr>
            <p:ph type="sldNum" sz="quarter" idx="5"/>
          </p:nvPr>
        </p:nvSpPr>
        <p:spPr/>
        <p:txBody>
          <a:bodyPr/>
          <a:lstStyle/>
          <a:p>
            <a:fld id="{7223388D-FD53-4933-A52C-A66D1114AAF0}" type="slidenum">
              <a:rPr lang="en-US" smtClean="0"/>
              <a:t>51</a:t>
            </a:fld>
            <a:endParaRPr lang="en-US"/>
          </a:p>
        </p:txBody>
      </p:sp>
    </p:spTree>
    <p:extLst>
      <p:ext uri="{BB962C8B-B14F-4D97-AF65-F5344CB8AC3E}">
        <p14:creationId xmlns:p14="http://schemas.microsoft.com/office/powerpoint/2010/main" val="13922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52</a:t>
            </a:fld>
            <a:endParaRPr lang="en-US"/>
          </a:p>
        </p:txBody>
      </p:sp>
    </p:spTree>
    <p:extLst>
      <p:ext uri="{BB962C8B-B14F-4D97-AF65-F5344CB8AC3E}">
        <p14:creationId xmlns:p14="http://schemas.microsoft.com/office/powerpoint/2010/main" val="339498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sz="1200"/>
              <a:t>*Speaking points and the breakdown of this visual representation provides.</a:t>
            </a:r>
            <a:endParaRPr lang="en-US">
              <a:cs typeface="Calibri"/>
            </a:endParaRPr>
          </a:p>
          <a:p>
            <a:endParaRPr lang="en-US" sz="1200"/>
          </a:p>
          <a:p>
            <a:r>
              <a:rPr lang="en-US" sz="1200"/>
              <a:t>*What question(s) does this donut chart show and answer.</a:t>
            </a:r>
            <a:endParaRPr lang="en-US" sz="1200">
              <a:cs typeface="Calibri"/>
            </a:endParaRPr>
          </a:p>
          <a:p>
            <a:endParaRPr lang="en-US"/>
          </a:p>
          <a:p>
            <a:r>
              <a:rPr lang="en-US" sz="1200"/>
              <a:t>In this Donut chart we can see that 64.3% of caffeinated drinks are energy drinks and coffees.</a:t>
            </a:r>
            <a:r>
              <a:rPr lang="en-US"/>
              <a:t> </a:t>
            </a:r>
            <a:endParaRPr lang="en-US" sz="1200">
              <a:cs typeface="Calibri"/>
            </a:endParaRPr>
          </a:p>
          <a:p>
            <a:endParaRPr lang="en-US" sz="1200"/>
          </a:p>
          <a:p>
            <a:r>
              <a:rPr lang="en-US" sz="1200"/>
              <a:t>Two surprising point are 4.3% of waters on the market have caffeine and soft drinks only make up 14.8%</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4</a:t>
            </a:fld>
            <a:endParaRPr lang="en-US"/>
          </a:p>
        </p:txBody>
      </p:sp>
    </p:spTree>
    <p:extLst>
      <p:ext uri="{BB962C8B-B14F-4D97-AF65-F5344CB8AC3E}">
        <p14:creationId xmlns:p14="http://schemas.microsoft.com/office/powerpoint/2010/main" val="93712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The distribution is mostly normal except for a really long spine.</a:t>
            </a:r>
            <a:endParaRPr lang="en-US">
              <a:cs typeface="Calibri"/>
            </a:endParaRPr>
          </a:p>
          <a:p>
            <a:r>
              <a:rPr lang="en-US" sz="1200"/>
              <a:t>	</a:t>
            </a:r>
            <a:r>
              <a:rPr lang="en-US"/>
              <a:t>      </a:t>
            </a:r>
            <a:r>
              <a:rPr lang="en-US" sz="1200"/>
              <a:t> A boxplot will show that these are all outliers.</a:t>
            </a:r>
            <a:r>
              <a:rPr lang="en-US"/>
              <a:t> 1</a:t>
            </a:r>
            <a:r>
              <a:rPr lang="en-US" baseline="30000"/>
              <a:t>st</a:t>
            </a:r>
            <a:r>
              <a:rPr lang="en-US"/>
              <a:t>, 2</a:t>
            </a:r>
            <a:r>
              <a:rPr lang="en-US" baseline="30000"/>
              <a:t>nd</a:t>
            </a:r>
            <a:r>
              <a:rPr lang="en-US"/>
              <a:t>, 3</a:t>
            </a:r>
            <a:r>
              <a:rPr lang="en-US" baseline="30000"/>
              <a:t>rd</a:t>
            </a:r>
            <a:r>
              <a:rPr lang="en-US"/>
              <a:t> quartiles. We created a box plot to further investigate the violin plots long spine</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5</a:t>
            </a:fld>
            <a:endParaRPr lang="en-US"/>
          </a:p>
        </p:txBody>
      </p:sp>
    </p:spTree>
    <p:extLst>
      <p:ext uri="{BB962C8B-B14F-4D97-AF65-F5344CB8AC3E}">
        <p14:creationId xmlns:p14="http://schemas.microsoft.com/office/powerpoint/2010/main" val="408213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6</a:t>
            </a:fld>
            <a:endParaRPr lang="en-US"/>
          </a:p>
        </p:txBody>
      </p:sp>
    </p:spTree>
    <p:extLst>
      <p:ext uri="{BB962C8B-B14F-4D97-AF65-F5344CB8AC3E}">
        <p14:creationId xmlns:p14="http://schemas.microsoft.com/office/powerpoint/2010/main" val="217494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They are quite symmetrical now.</a:t>
            </a:r>
            <a:r>
              <a:rPr lang="en-US"/>
              <a:t> </a:t>
            </a:r>
          </a:p>
          <a:p>
            <a:r>
              <a:rPr lang="en-US"/>
              <a:t>	</a:t>
            </a:r>
            <a:r>
              <a:rPr lang="en-US" sz="1200"/>
              <a:t>Three on the left are more spread out than three on the right.</a:t>
            </a:r>
            <a:endParaRPr lang="en-US" sz="1200">
              <a:cs typeface="Calibri"/>
            </a:endParaRPr>
          </a:p>
          <a:p>
            <a:r>
              <a:rPr lang="en-US" sz="1200"/>
              <a:t>	Energy shots have the highest median.</a:t>
            </a:r>
            <a:r>
              <a:rPr lang="en-US"/>
              <a:t> </a:t>
            </a:r>
            <a:endParaRPr lang="en-US" sz="1200">
              <a:cs typeface="Calibri"/>
            </a:endParaRPr>
          </a:p>
          <a:p>
            <a:r>
              <a:rPr lang="en-US" sz="1200"/>
              <a:t>	Soft drinks is bimodal because many soft drinks have no caffeine at all.</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7</a:t>
            </a:fld>
            <a:endParaRPr lang="en-US"/>
          </a:p>
        </p:txBody>
      </p:sp>
    </p:spTree>
    <p:extLst>
      <p:ext uri="{BB962C8B-B14F-4D97-AF65-F5344CB8AC3E}">
        <p14:creationId xmlns:p14="http://schemas.microsoft.com/office/powerpoint/2010/main" val="276939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a:t>As the distributions after filtering are symmetric, the mean caffeine content is very similar to the medians of the violin plots.</a:t>
            </a:r>
            <a:endParaRPr lang="en-US">
              <a:cs typeface="Calibri"/>
            </a:endParaRPr>
          </a:p>
          <a:p>
            <a:r>
              <a:rPr lang="en-US"/>
              <a:t>When we tried to analyze mean caffeine content per 100 ml, we noticed that Energy shots are an extremely concentrated dose of caffeine, while you need to drink a lot of soft drinks to get caffeine.</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8</a:t>
            </a:fld>
            <a:endParaRPr lang="en-US"/>
          </a:p>
        </p:txBody>
      </p:sp>
    </p:spTree>
    <p:extLst>
      <p:ext uri="{BB962C8B-B14F-4D97-AF65-F5344CB8AC3E}">
        <p14:creationId xmlns:p14="http://schemas.microsoft.com/office/powerpoint/2010/main" val="193094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9</a:t>
            </a:fld>
            <a:endParaRPr lang="en-US"/>
          </a:p>
        </p:txBody>
      </p:sp>
    </p:spTree>
    <p:extLst>
      <p:ext uri="{BB962C8B-B14F-4D97-AF65-F5344CB8AC3E}">
        <p14:creationId xmlns:p14="http://schemas.microsoft.com/office/powerpoint/2010/main" val="60105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536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046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4868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6587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78975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32BDD-3EF1-414A-BDA9-3D65DFB75245}"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60177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5804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D45D5E-2BDA-43BD-B41D-1C6A048C0DE7}" type="slidenum">
              <a:rPr lang="en-US" smtClean="0"/>
              <a:t>‹#›</a:t>
            </a:fld>
            <a:endParaRPr lang="en-US"/>
          </a:p>
        </p:txBody>
      </p:sp>
    </p:spTree>
    <p:extLst>
      <p:ext uri="{BB962C8B-B14F-4D97-AF65-F5344CB8AC3E}">
        <p14:creationId xmlns:p14="http://schemas.microsoft.com/office/powerpoint/2010/main" val="372462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3980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332BDD-3EF1-414A-BDA9-3D65DFB75245}" type="datetimeFigureOut">
              <a:rPr lang="en-US" smtClean="0"/>
              <a:t>11/14/2022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D45D5E-2BDA-43BD-B41D-1C6A048C0DE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fda.gov/consumers/consumer-updates/spilling-beans-how-much-caffeine-too-much#:~:text=For%20healthy%20adults%2C%20the%20FDA,associated%20with%20dangerous%2C%20negative%20effects."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9370-5AA3-28F6-ED3A-FAA828CC6F66}"/>
              </a:ext>
            </a:extLst>
          </p:cNvPr>
          <p:cNvSpPr>
            <a:spLocks noGrp="1"/>
          </p:cNvSpPr>
          <p:nvPr>
            <p:ph type="ctrTitle" idx="4294967295"/>
          </p:nvPr>
        </p:nvSpPr>
        <p:spPr>
          <a:xfrm>
            <a:off x="712985" y="5640003"/>
            <a:ext cx="3683000" cy="523875"/>
          </a:xfrm>
        </p:spPr>
        <p:txBody>
          <a:bodyPr vert="horz" lIns="91440" tIns="45720" rIns="91440" bIns="45720" rtlCol="0" anchor="b">
            <a:noAutofit/>
          </a:bodyPr>
          <a:lstStyle/>
          <a:p>
            <a:r>
              <a:rPr lang="en-US" sz="3800" u="sng">
                <a:solidFill>
                  <a:srgbClr val="0070C0"/>
                </a:solidFill>
                <a:latin typeface="Angsana New" panose="020B0502040204020203" pitchFamily="18" charset="-34"/>
                <a:cs typeface="Angsana New" panose="020B0502040204020203" pitchFamily="18" charset="-34"/>
              </a:rPr>
              <a:t>Project One Group Six</a:t>
            </a:r>
          </a:p>
        </p:txBody>
      </p:sp>
      <p:sp>
        <p:nvSpPr>
          <p:cNvPr id="3" name="Subtitle 2">
            <a:extLst>
              <a:ext uri="{FF2B5EF4-FFF2-40B4-BE49-F238E27FC236}">
                <a16:creationId xmlns:a16="http://schemas.microsoft.com/office/drawing/2014/main" id="{96012F99-E812-C4F6-E6E6-B0DF2C7FAD80}"/>
              </a:ext>
            </a:extLst>
          </p:cNvPr>
          <p:cNvSpPr>
            <a:spLocks noGrp="1"/>
          </p:cNvSpPr>
          <p:nvPr>
            <p:ph type="subTitle" idx="4294967295"/>
          </p:nvPr>
        </p:nvSpPr>
        <p:spPr>
          <a:xfrm>
            <a:off x="5111787" y="2721899"/>
            <a:ext cx="6664325" cy="1608137"/>
          </a:xfrm>
        </p:spPr>
        <p:txBody>
          <a:bodyPr vert="horz" lIns="91440" tIns="45720" rIns="91440" bIns="45720" rtlCol="0">
            <a:noAutofit/>
          </a:bodyPr>
          <a:lstStyle/>
          <a:p>
            <a:pPr algn="ctr"/>
            <a:r>
              <a:rPr lang="en-US" sz="6000">
                <a:solidFill>
                  <a:schemeClr val="accent3">
                    <a:lumMod val="75000"/>
                  </a:schemeClr>
                </a:solidFill>
                <a:latin typeface="Amasis MT Pro" panose="020B0604020202020204" pitchFamily="18" charset="0"/>
              </a:rPr>
              <a:t>How caffeinated are you?</a:t>
            </a:r>
          </a:p>
        </p:txBody>
      </p:sp>
      <p:pic>
        <p:nvPicPr>
          <p:cNvPr id="5" name="Picture 4" descr="Cup of coffee">
            <a:extLst>
              <a:ext uri="{FF2B5EF4-FFF2-40B4-BE49-F238E27FC236}">
                <a16:creationId xmlns:a16="http://schemas.microsoft.com/office/drawing/2014/main" id="{E50AF479-8713-CC17-12DE-CC59249EACB1}"/>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29801"/>
          <a:stretch/>
        </p:blipFill>
        <p:spPr>
          <a:xfrm>
            <a:off x="962" y="13722"/>
            <a:ext cx="4727036" cy="5317908"/>
          </a:xfrm>
          <a:prstGeom prst="rect">
            <a:avLst/>
          </a:prstGeom>
        </p:spPr>
      </p:pic>
      <p:sp>
        <p:nvSpPr>
          <p:cNvPr id="6" name="Subtitle 2">
            <a:extLst>
              <a:ext uri="{FF2B5EF4-FFF2-40B4-BE49-F238E27FC236}">
                <a16:creationId xmlns:a16="http://schemas.microsoft.com/office/drawing/2014/main" id="{B0502128-1E5C-A949-007A-C0BF2DB4BB2A}"/>
              </a:ext>
            </a:extLst>
          </p:cNvPr>
          <p:cNvSpPr txBox="1">
            <a:spLocks/>
          </p:cNvSpPr>
          <p:nvPr/>
        </p:nvSpPr>
        <p:spPr>
          <a:xfrm>
            <a:off x="4636524" y="4704624"/>
            <a:ext cx="7614852" cy="10230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a:solidFill>
                  <a:srgbClr val="990000"/>
                </a:solidFill>
              </a:rPr>
              <a:t>A data breakdown of some caffeinated drinks on the market and their caffeine contents.</a:t>
            </a:r>
          </a:p>
        </p:txBody>
      </p:sp>
      <p:pic>
        <p:nvPicPr>
          <p:cNvPr id="7" name="Picture 6" descr="A person with a beard&#10;&#10;Description automatically generated with medium confidence">
            <a:extLst>
              <a:ext uri="{FF2B5EF4-FFF2-40B4-BE49-F238E27FC236}">
                <a16:creationId xmlns:a16="http://schemas.microsoft.com/office/drawing/2014/main" id="{A24A080B-7706-FF2F-45BE-E446291F3380}"/>
              </a:ext>
            </a:extLst>
          </p:cNvPr>
          <p:cNvPicPr>
            <a:picLocks noChangeAspect="1"/>
          </p:cNvPicPr>
          <p:nvPr/>
        </p:nvPicPr>
        <p:blipFill rotWithShape="1">
          <a:blip r:embed="rId4">
            <a:extLst>
              <a:ext uri="{28A0092B-C50C-407E-A947-70E740481C1C}">
                <a14:useLocalDpi xmlns:a14="http://schemas.microsoft.com/office/drawing/2010/main" val="0"/>
              </a:ext>
            </a:extLst>
          </a:blip>
          <a:srcRect l="24394" t="1670" r="23224" b="17515"/>
          <a:stretch/>
        </p:blipFill>
        <p:spPr>
          <a:xfrm>
            <a:off x="5028171" y="125466"/>
            <a:ext cx="1129056" cy="1422881"/>
          </a:xfrm>
          <a:prstGeom prst="rect">
            <a:avLst/>
          </a:prstGeom>
        </p:spPr>
      </p:pic>
      <p:sp>
        <p:nvSpPr>
          <p:cNvPr id="8" name="Subtitle 2">
            <a:extLst>
              <a:ext uri="{FF2B5EF4-FFF2-40B4-BE49-F238E27FC236}">
                <a16:creationId xmlns:a16="http://schemas.microsoft.com/office/drawing/2014/main" id="{A5CAD6B6-3A45-F9FB-0425-5F563650A1C9}"/>
              </a:ext>
            </a:extLst>
          </p:cNvPr>
          <p:cNvSpPr txBox="1">
            <a:spLocks/>
          </p:cNvSpPr>
          <p:nvPr/>
        </p:nvSpPr>
        <p:spPr>
          <a:xfrm>
            <a:off x="5127983" y="1572097"/>
            <a:ext cx="929431"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Sajid Anjum</a:t>
            </a:r>
          </a:p>
        </p:txBody>
      </p:sp>
      <p:sp>
        <p:nvSpPr>
          <p:cNvPr id="9" name="Subtitle 2">
            <a:extLst>
              <a:ext uri="{FF2B5EF4-FFF2-40B4-BE49-F238E27FC236}">
                <a16:creationId xmlns:a16="http://schemas.microsoft.com/office/drawing/2014/main" id="{ACACB5F8-D947-2F28-0F0B-B387A09B1BE3}"/>
              </a:ext>
            </a:extLst>
          </p:cNvPr>
          <p:cNvSpPr txBox="1">
            <a:spLocks/>
          </p:cNvSpPr>
          <p:nvPr/>
        </p:nvSpPr>
        <p:spPr>
          <a:xfrm>
            <a:off x="6707402" y="1548347"/>
            <a:ext cx="1237190" cy="7421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Bekhem Horne</a:t>
            </a:r>
          </a:p>
        </p:txBody>
      </p:sp>
      <p:sp>
        <p:nvSpPr>
          <p:cNvPr id="10" name="Subtitle 2">
            <a:extLst>
              <a:ext uri="{FF2B5EF4-FFF2-40B4-BE49-F238E27FC236}">
                <a16:creationId xmlns:a16="http://schemas.microsoft.com/office/drawing/2014/main" id="{BCF1CBE6-2836-D72B-6A8C-5759A8AD0884}"/>
              </a:ext>
            </a:extLst>
          </p:cNvPr>
          <p:cNvSpPr txBox="1">
            <a:spLocks/>
          </p:cNvSpPr>
          <p:nvPr/>
        </p:nvSpPr>
        <p:spPr>
          <a:xfrm>
            <a:off x="8381018" y="1554541"/>
            <a:ext cx="1416848" cy="8969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Japhet Mwamba</a:t>
            </a:r>
          </a:p>
        </p:txBody>
      </p:sp>
      <p:sp>
        <p:nvSpPr>
          <p:cNvPr id="12" name="Subtitle 2">
            <a:extLst>
              <a:ext uri="{FF2B5EF4-FFF2-40B4-BE49-F238E27FC236}">
                <a16:creationId xmlns:a16="http://schemas.microsoft.com/office/drawing/2014/main" id="{245C5A3E-1FFD-65B9-87D7-111078EBE16E}"/>
              </a:ext>
            </a:extLst>
          </p:cNvPr>
          <p:cNvSpPr txBox="1">
            <a:spLocks/>
          </p:cNvSpPr>
          <p:nvPr/>
        </p:nvSpPr>
        <p:spPr>
          <a:xfrm>
            <a:off x="10122829" y="1548345"/>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Han Le</a:t>
            </a:r>
          </a:p>
        </p:txBody>
      </p:sp>
      <p:sp>
        <p:nvSpPr>
          <p:cNvPr id="15" name="Rectangle 14">
            <a:extLst>
              <a:ext uri="{FF2B5EF4-FFF2-40B4-BE49-F238E27FC236}">
                <a16:creationId xmlns:a16="http://schemas.microsoft.com/office/drawing/2014/main" id="{FBD517E8-30FD-0ACB-9763-D98EF6D2F03C}"/>
              </a:ext>
            </a:extLst>
          </p:cNvPr>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EA98D4A-3048-F602-7A85-99A43BA7CCDB}"/>
              </a:ext>
            </a:extLst>
          </p:cNvPr>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075A1FA-F89F-E933-3159-AA5EA8EB31B0}"/>
              </a:ext>
            </a:extLst>
          </p:cNvPr>
          <p:cNvCxnSpPr/>
          <p:nvPr/>
        </p:nvCxnSpPr>
        <p:spPr>
          <a:xfrm>
            <a:off x="5028171" y="4465122"/>
            <a:ext cx="6989658"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E376CCC2-C5E6-CCED-B304-99E4AB77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22" y="160225"/>
            <a:ext cx="854691" cy="1394316"/>
          </a:xfrm>
          <a:prstGeom prst="rect">
            <a:avLst/>
          </a:prstGeom>
        </p:spPr>
      </p:pic>
      <p:pic>
        <p:nvPicPr>
          <p:cNvPr id="19" name="Picture 19" descr="A picture containing outdoor, snow, person, posing&#10;&#10;Description automatically generated">
            <a:extLst>
              <a:ext uri="{FF2B5EF4-FFF2-40B4-BE49-F238E27FC236}">
                <a16:creationId xmlns:a16="http://schemas.microsoft.com/office/drawing/2014/main" id="{EA58E209-86E7-70FE-DD3C-5BC39F06DF99}"/>
              </a:ext>
            </a:extLst>
          </p:cNvPr>
          <p:cNvPicPr>
            <a:picLocks noChangeAspect="1"/>
          </p:cNvPicPr>
          <p:nvPr/>
        </p:nvPicPr>
        <p:blipFill>
          <a:blip r:embed="rId6"/>
          <a:stretch>
            <a:fillRect/>
          </a:stretch>
        </p:blipFill>
        <p:spPr>
          <a:xfrm>
            <a:off x="10248900" y="34180"/>
            <a:ext cx="1174377" cy="1511671"/>
          </a:xfrm>
          <a:prstGeom prst="rect">
            <a:avLst/>
          </a:prstGeom>
        </p:spPr>
      </p:pic>
      <p:pic>
        <p:nvPicPr>
          <p:cNvPr id="4" name="Picture 10">
            <a:extLst>
              <a:ext uri="{FF2B5EF4-FFF2-40B4-BE49-F238E27FC236}">
                <a16:creationId xmlns:a16="http://schemas.microsoft.com/office/drawing/2014/main" id="{F77C2F27-EC9C-A8B8-F32A-36A0B262C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9904" y="154649"/>
            <a:ext cx="1011556" cy="1395062"/>
          </a:xfrm>
          <a:prstGeom prst="rect">
            <a:avLst/>
          </a:prstGeom>
        </p:spPr>
      </p:pic>
    </p:spTree>
    <p:extLst>
      <p:ext uri="{BB962C8B-B14F-4D97-AF65-F5344CB8AC3E}">
        <p14:creationId xmlns:p14="http://schemas.microsoft.com/office/powerpoint/2010/main" val="34571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A6A5AAC-C636-0FE3-0F0E-016C5F056D5D}"/>
              </a:ext>
            </a:extLst>
          </p:cNvPr>
          <p:cNvPicPr>
            <a:picLocks noChangeAspect="1"/>
          </p:cNvPicPr>
          <p:nvPr/>
        </p:nvPicPr>
        <p:blipFill>
          <a:blip r:embed="rId3"/>
          <a:stretch>
            <a:fillRect/>
          </a:stretch>
        </p:blipFill>
        <p:spPr>
          <a:xfrm>
            <a:off x="285750" y="816930"/>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494327" y="1374529"/>
            <a:ext cx="4138973" cy="1072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This distribution is filtered to exclude diet energy drinks (energy drinks with 10 calories or less)</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042064" y="3651177"/>
            <a:ext cx="4591235" cy="5467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is no longer so rogue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042064" y="4267727"/>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Soft Drinks outliers are weirdly symmetric</a:t>
            </a:r>
          </a:p>
        </p:txBody>
      </p:sp>
      <p:sp>
        <p:nvSpPr>
          <p:cNvPr id="12" name="Subtitle 2">
            <a:extLst>
              <a:ext uri="{FF2B5EF4-FFF2-40B4-BE49-F238E27FC236}">
                <a16:creationId xmlns:a16="http://schemas.microsoft.com/office/drawing/2014/main" id="{1F0DA8B2-851D-B023-889B-126C92E4D395}"/>
              </a:ext>
            </a:extLst>
          </p:cNvPr>
          <p:cNvSpPr txBox="1">
            <a:spLocks/>
          </p:cNvSpPr>
          <p:nvPr/>
        </p:nvSpPr>
        <p:spPr>
          <a:xfrm>
            <a:off x="7042063" y="5203292"/>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will get rid of outliers.</a:t>
            </a:r>
          </a:p>
        </p:txBody>
      </p:sp>
      <p:sp>
        <p:nvSpPr>
          <p:cNvPr id="14" name="Subtitle 2">
            <a:extLst>
              <a:ext uri="{FF2B5EF4-FFF2-40B4-BE49-F238E27FC236}">
                <a16:creationId xmlns:a16="http://schemas.microsoft.com/office/drawing/2014/main" id="{17EEAE60-A49C-9D69-DE5F-14D6E2BC3D7F}"/>
              </a:ext>
            </a:extLst>
          </p:cNvPr>
          <p:cNvSpPr txBox="1">
            <a:spLocks/>
          </p:cNvSpPr>
          <p:nvPr/>
        </p:nvSpPr>
        <p:spPr>
          <a:xfrm>
            <a:off x="7315200" y="2446653"/>
            <a:ext cx="4318099" cy="6791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No filtration done for energy shots, water, and tea since majority are low calorie.</a:t>
            </a:r>
          </a:p>
        </p:txBody>
      </p:sp>
    </p:spTree>
    <p:extLst>
      <p:ext uri="{BB962C8B-B14F-4D97-AF65-F5344CB8AC3E}">
        <p14:creationId xmlns:p14="http://schemas.microsoft.com/office/powerpoint/2010/main" val="2480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6078477"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2" name="Picture 1">
            <a:extLst>
              <a:ext uri="{FF2B5EF4-FFF2-40B4-BE49-F238E27FC236}">
                <a16:creationId xmlns:a16="http://schemas.microsoft.com/office/drawing/2014/main" id="{83F5E35D-B7D7-C68D-F348-39A63BB112DD}"/>
              </a:ext>
            </a:extLst>
          </p:cNvPr>
          <p:cNvPicPr>
            <a:picLocks noChangeAspect="1"/>
          </p:cNvPicPr>
          <p:nvPr/>
        </p:nvPicPr>
        <p:blipFill>
          <a:blip r:embed="rId3"/>
          <a:stretch>
            <a:fillRect/>
          </a:stretch>
        </p:blipFill>
        <p:spPr>
          <a:xfrm>
            <a:off x="281170" y="1436649"/>
            <a:ext cx="5620863" cy="4737585"/>
          </a:xfrm>
          <a:prstGeom prst="rect">
            <a:avLst/>
          </a:prstGeom>
        </p:spPr>
      </p:pic>
      <p:pic>
        <p:nvPicPr>
          <p:cNvPr id="7" name="Picture 6">
            <a:extLst>
              <a:ext uri="{FF2B5EF4-FFF2-40B4-BE49-F238E27FC236}">
                <a16:creationId xmlns:a16="http://schemas.microsoft.com/office/drawing/2014/main" id="{58304D3F-9BDB-8005-80DB-9D8D1D900567}"/>
              </a:ext>
            </a:extLst>
          </p:cNvPr>
          <p:cNvPicPr>
            <a:picLocks noChangeAspect="1"/>
          </p:cNvPicPr>
          <p:nvPr/>
        </p:nvPicPr>
        <p:blipFill>
          <a:blip r:embed="rId4"/>
          <a:stretch>
            <a:fillRect/>
          </a:stretch>
        </p:blipFill>
        <p:spPr>
          <a:xfrm>
            <a:off x="6289969" y="1436649"/>
            <a:ext cx="5620864" cy="4806246"/>
          </a:xfrm>
          <a:prstGeom prst="rect">
            <a:avLst/>
          </a:prstGeom>
        </p:spPr>
      </p:pic>
      <p:sp>
        <p:nvSpPr>
          <p:cNvPr id="8" name="Subtitle 2">
            <a:extLst>
              <a:ext uri="{FF2B5EF4-FFF2-40B4-BE49-F238E27FC236}">
                <a16:creationId xmlns:a16="http://schemas.microsoft.com/office/drawing/2014/main" id="{9F3D9801-DDC6-92AD-51F9-547B671FD290}"/>
              </a:ext>
            </a:extLst>
          </p:cNvPr>
          <p:cNvSpPr txBox="1">
            <a:spLocks/>
          </p:cNvSpPr>
          <p:nvPr/>
        </p:nvSpPr>
        <p:spPr>
          <a:xfrm>
            <a:off x="7631875" y="309265"/>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diet beverages and any outliers.</a:t>
            </a:r>
          </a:p>
        </p:txBody>
      </p:sp>
      <p:sp>
        <p:nvSpPr>
          <p:cNvPr id="9" name="TextBox 8">
            <a:extLst>
              <a:ext uri="{FF2B5EF4-FFF2-40B4-BE49-F238E27FC236}">
                <a16:creationId xmlns:a16="http://schemas.microsoft.com/office/drawing/2014/main" id="{D6E6BBF0-F12B-D097-3565-C390EFF77A3A}"/>
              </a:ext>
            </a:extLst>
          </p:cNvPr>
          <p:cNvSpPr txBox="1"/>
          <p:nvPr/>
        </p:nvSpPr>
        <p:spPr>
          <a:xfrm rot="16200000">
            <a:off x="68082" y="3898343"/>
            <a:ext cx="667170" cy="338554"/>
          </a:xfrm>
          <a:prstGeom prst="rect">
            <a:avLst/>
          </a:prstGeom>
          <a:noFill/>
        </p:spPr>
        <p:txBody>
          <a:bodyPr wrap="none" rtlCol="0">
            <a:spAutoFit/>
          </a:bodyPr>
          <a:lstStyle/>
          <a:p>
            <a:r>
              <a:rPr lang="en-US" sz="1600"/>
              <a:t>Mean</a:t>
            </a:r>
          </a:p>
        </p:txBody>
      </p:sp>
      <p:sp>
        <p:nvSpPr>
          <p:cNvPr id="10" name="TextBox 9">
            <a:extLst>
              <a:ext uri="{FF2B5EF4-FFF2-40B4-BE49-F238E27FC236}">
                <a16:creationId xmlns:a16="http://schemas.microsoft.com/office/drawing/2014/main" id="{A801CB11-E574-F6D3-0880-3BFDACAEB074}"/>
              </a:ext>
            </a:extLst>
          </p:cNvPr>
          <p:cNvSpPr txBox="1"/>
          <p:nvPr/>
        </p:nvSpPr>
        <p:spPr>
          <a:xfrm rot="16200000">
            <a:off x="6066696" y="4363620"/>
            <a:ext cx="667170" cy="338554"/>
          </a:xfrm>
          <a:prstGeom prst="rect">
            <a:avLst/>
          </a:prstGeom>
          <a:noFill/>
        </p:spPr>
        <p:txBody>
          <a:bodyPr wrap="none" rtlCol="0">
            <a:spAutoFit/>
          </a:bodyPr>
          <a:lstStyle/>
          <a:p>
            <a:r>
              <a:rPr lang="en-US" sz="1600"/>
              <a:t>Mean</a:t>
            </a:r>
          </a:p>
        </p:txBody>
      </p:sp>
    </p:spTree>
    <p:extLst>
      <p:ext uri="{BB962C8B-B14F-4D97-AF65-F5344CB8AC3E}">
        <p14:creationId xmlns:p14="http://schemas.microsoft.com/office/powerpoint/2010/main" val="39965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A09005F-1AF9-DA37-7DD1-1A536D0B1BB9}"/>
              </a:ext>
            </a:extLst>
          </p:cNvPr>
          <p:cNvPicPr>
            <a:picLocks noChangeAspect="1"/>
          </p:cNvPicPr>
          <p:nvPr/>
        </p:nvPicPr>
        <p:blipFill>
          <a:blip r:embed="rId3"/>
          <a:stretch>
            <a:fillRect/>
          </a:stretch>
        </p:blipFill>
        <p:spPr>
          <a:xfrm>
            <a:off x="120443" y="756533"/>
            <a:ext cx="10848975" cy="5724525"/>
          </a:xfrm>
          <a:prstGeom prst="rect">
            <a:avLst/>
          </a:prstGeom>
        </p:spPr>
      </p:pic>
      <p:sp>
        <p:nvSpPr>
          <p:cNvPr id="3" name="Subtitle 2">
            <a:extLst>
              <a:ext uri="{FF2B5EF4-FFF2-40B4-BE49-F238E27FC236}">
                <a16:creationId xmlns:a16="http://schemas.microsoft.com/office/drawing/2014/main" id="{E141A0A2-6D56-9977-98C8-893A3610F5DC}"/>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6404758" y="990883"/>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209135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3" name="Subtitle 2">
            <a:extLst>
              <a:ext uri="{FF2B5EF4-FFF2-40B4-BE49-F238E27FC236}">
                <a16:creationId xmlns:a16="http://schemas.microsoft.com/office/drawing/2014/main" id="{A39922F0-BB32-1A09-5FDD-D79B155447E9}"/>
              </a:ext>
            </a:extLst>
          </p:cNvPr>
          <p:cNvSpPr txBox="1">
            <a:spLocks/>
          </p:cNvSpPr>
          <p:nvPr/>
        </p:nvSpPr>
        <p:spPr>
          <a:xfrm>
            <a:off x="337054" y="1459997"/>
            <a:ext cx="4298873" cy="156584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saw on the previous slide that the distributions of caffeine for diet and regular drinks were not that different.</a:t>
            </a:r>
          </a:p>
        </p:txBody>
      </p:sp>
      <p:sp>
        <p:nvSpPr>
          <p:cNvPr id="4" name="Subtitle 2">
            <a:extLst>
              <a:ext uri="{FF2B5EF4-FFF2-40B4-BE49-F238E27FC236}">
                <a16:creationId xmlns:a16="http://schemas.microsoft.com/office/drawing/2014/main" id="{A72A79D8-6685-DFFD-2DDB-0D6575960867}"/>
              </a:ext>
            </a:extLst>
          </p:cNvPr>
          <p:cNvSpPr txBox="1">
            <a:spLocks/>
          </p:cNvSpPr>
          <p:nvPr/>
        </p:nvSpPr>
        <p:spPr>
          <a:xfrm>
            <a:off x="337054" y="3942434"/>
            <a:ext cx="5101846" cy="167459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can run a T-Test to decide how likely it is that both caffeine distributions are from the same parent distribution.</a:t>
            </a:r>
          </a:p>
        </p:txBody>
      </p:sp>
      <p:sp>
        <p:nvSpPr>
          <p:cNvPr id="9" name="Subtitle 2">
            <a:extLst>
              <a:ext uri="{FF2B5EF4-FFF2-40B4-BE49-F238E27FC236}">
                <a16:creationId xmlns:a16="http://schemas.microsoft.com/office/drawing/2014/main" id="{AE2EE944-7DAC-D78D-9F4B-F36E3321590F}"/>
              </a:ext>
            </a:extLst>
          </p:cNvPr>
          <p:cNvSpPr txBox="1">
            <a:spLocks/>
          </p:cNvSpPr>
          <p:nvPr/>
        </p:nvSpPr>
        <p:spPr>
          <a:xfrm>
            <a:off x="8215973" y="949524"/>
            <a:ext cx="142679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Means</a:t>
            </a:r>
          </a:p>
        </p:txBody>
      </p:sp>
      <p:sp>
        <p:nvSpPr>
          <p:cNvPr id="10" name="Subtitle 2">
            <a:extLst>
              <a:ext uri="{FF2B5EF4-FFF2-40B4-BE49-F238E27FC236}">
                <a16:creationId xmlns:a16="http://schemas.microsoft.com/office/drawing/2014/main" id="{EF2E5F3B-70D5-11D6-1FEA-786DBF06AB68}"/>
              </a:ext>
            </a:extLst>
          </p:cNvPr>
          <p:cNvSpPr txBox="1">
            <a:spLocks/>
          </p:cNvSpPr>
          <p:nvPr/>
        </p:nvSpPr>
        <p:spPr>
          <a:xfrm>
            <a:off x="7951635" y="3684739"/>
            <a:ext cx="1569295"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Variances</a:t>
            </a:r>
          </a:p>
        </p:txBody>
      </p:sp>
      <p:pic>
        <p:nvPicPr>
          <p:cNvPr id="7" name="Picture 6">
            <a:extLst>
              <a:ext uri="{FF2B5EF4-FFF2-40B4-BE49-F238E27FC236}">
                <a16:creationId xmlns:a16="http://schemas.microsoft.com/office/drawing/2014/main" id="{0ADC6BE9-2EBB-29BC-E775-721723886E09}"/>
              </a:ext>
            </a:extLst>
          </p:cNvPr>
          <p:cNvPicPr>
            <a:picLocks noChangeAspect="1"/>
          </p:cNvPicPr>
          <p:nvPr/>
        </p:nvPicPr>
        <p:blipFill>
          <a:blip r:embed="rId2"/>
          <a:stretch>
            <a:fillRect/>
          </a:stretch>
        </p:blipFill>
        <p:spPr>
          <a:xfrm>
            <a:off x="6096000" y="1689900"/>
            <a:ext cx="4851987" cy="1754302"/>
          </a:xfrm>
          <a:prstGeom prst="rect">
            <a:avLst/>
          </a:prstGeom>
        </p:spPr>
      </p:pic>
      <p:pic>
        <p:nvPicPr>
          <p:cNvPr id="12" name="Picture 11">
            <a:extLst>
              <a:ext uri="{FF2B5EF4-FFF2-40B4-BE49-F238E27FC236}">
                <a16:creationId xmlns:a16="http://schemas.microsoft.com/office/drawing/2014/main" id="{66F91975-9FF7-5CF7-CE24-5A3BEF12697C}"/>
              </a:ext>
            </a:extLst>
          </p:cNvPr>
          <p:cNvPicPr>
            <a:picLocks noChangeAspect="1"/>
          </p:cNvPicPr>
          <p:nvPr/>
        </p:nvPicPr>
        <p:blipFill>
          <a:blip r:embed="rId3"/>
          <a:stretch>
            <a:fillRect/>
          </a:stretch>
        </p:blipFill>
        <p:spPr>
          <a:xfrm>
            <a:off x="6095999" y="4464537"/>
            <a:ext cx="4851987" cy="1571983"/>
          </a:xfrm>
          <a:prstGeom prst="rect">
            <a:avLst/>
          </a:prstGeom>
        </p:spPr>
      </p:pic>
    </p:spTree>
    <p:extLst>
      <p:ext uri="{BB962C8B-B14F-4D97-AF65-F5344CB8AC3E}">
        <p14:creationId xmlns:p14="http://schemas.microsoft.com/office/powerpoint/2010/main" val="1246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1" name="Subtitle 2">
            <a:extLst>
              <a:ext uri="{FF2B5EF4-FFF2-40B4-BE49-F238E27FC236}">
                <a16:creationId xmlns:a16="http://schemas.microsoft.com/office/drawing/2014/main" id="{9D4A0262-AA75-34FA-1445-B3C8D47DC3C5}"/>
              </a:ext>
            </a:extLst>
          </p:cNvPr>
          <p:cNvSpPr txBox="1">
            <a:spLocks/>
          </p:cNvSpPr>
          <p:nvPr/>
        </p:nvSpPr>
        <p:spPr>
          <a:xfrm>
            <a:off x="436166" y="3903519"/>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err="1">
                <a:solidFill>
                  <a:srgbClr val="FF0000"/>
                </a:solidFill>
                <a:latin typeface="Amasis MT Pro" panose="020B0604020202020204" pitchFamily="18" charset="0"/>
              </a:rPr>
              <a:t>TTest</a:t>
            </a:r>
            <a:r>
              <a:rPr lang="en-US" sz="2400">
                <a:solidFill>
                  <a:srgbClr val="FF0000"/>
                </a:solidFill>
                <a:latin typeface="Amasis MT Pro" panose="020B0604020202020204" pitchFamily="18" charset="0"/>
              </a:rPr>
              <a:t> Statistic:  4.173</a:t>
            </a:r>
          </a:p>
        </p:txBody>
      </p:sp>
      <p:sp>
        <p:nvSpPr>
          <p:cNvPr id="12" name="Subtitle 2">
            <a:extLst>
              <a:ext uri="{FF2B5EF4-FFF2-40B4-BE49-F238E27FC236}">
                <a16:creationId xmlns:a16="http://schemas.microsoft.com/office/drawing/2014/main" id="{6D904625-EEF8-6F3F-DA1E-1C82C9CA65D4}"/>
              </a:ext>
            </a:extLst>
          </p:cNvPr>
          <p:cNvSpPr txBox="1">
            <a:spLocks/>
          </p:cNvSpPr>
          <p:nvPr/>
        </p:nvSpPr>
        <p:spPr>
          <a:xfrm>
            <a:off x="4001215" y="3903519"/>
            <a:ext cx="4189570"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Using Stats library from </a:t>
            </a:r>
            <a:r>
              <a:rPr lang="en-US" sz="2400" err="1">
                <a:solidFill>
                  <a:srgbClr val="002060"/>
                </a:solidFill>
                <a:latin typeface="Amasis MT Pro" panose="020B0604020202020204" pitchFamily="18" charset="0"/>
              </a:rPr>
              <a:t>Scipy</a:t>
            </a:r>
            <a:endParaRPr lang="en-US" sz="2400">
              <a:solidFill>
                <a:srgbClr val="002060"/>
              </a:solidFill>
              <a:latin typeface="Amasis MT Pro" panose="020B0604020202020204" pitchFamily="18" charset="0"/>
            </a:endParaRPr>
          </a:p>
        </p:txBody>
      </p: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5622D6C5-49BF-8E3E-1F1E-64D4779939AE}"/>
                  </a:ext>
                </a:extLst>
              </p:cNvPr>
              <p:cNvSpPr txBox="1">
                <a:spLocks/>
              </p:cNvSpPr>
              <p:nvPr/>
            </p:nvSpPr>
            <p:spPr>
              <a:xfrm>
                <a:off x="436166" y="4568827"/>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P-Value:  </a:t>
                </a:r>
                <a14:m>
                  <m:oMath xmlns:m="http://schemas.openxmlformats.org/officeDocument/2006/math">
                    <m:r>
                      <a:rPr lang="en-US" sz="2400" i="1" dirty="0">
                        <a:solidFill>
                          <a:srgbClr val="FF0000"/>
                        </a:solidFill>
                        <a:latin typeface="Cambria Math" panose="02040503050406030204" pitchFamily="18" charset="0"/>
                      </a:rPr>
                      <m:t>4</m:t>
                    </m:r>
                    <m:r>
                      <a:rPr lang="en-US" sz="240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35</m:t>
                    </m:r>
                    <m:r>
                      <a:rPr lang="en-US" sz="240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−5</m:t>
                        </m:r>
                      </m:sup>
                    </m:sSup>
                  </m:oMath>
                </a14:m>
                <a:endParaRPr lang="en-US" sz="2400">
                  <a:solidFill>
                    <a:srgbClr val="FF0000"/>
                  </a:solidFill>
                  <a:latin typeface="Amasis MT Pro" panose="020B0604020202020204" pitchFamily="18" charset="0"/>
                </a:endParaRPr>
              </a:p>
            </p:txBody>
          </p:sp>
        </mc:Choice>
        <mc:Fallback xmlns="">
          <p:sp>
            <p:nvSpPr>
              <p:cNvPr id="13" name="Subtitle 2">
                <a:extLst>
                  <a:ext uri="{FF2B5EF4-FFF2-40B4-BE49-F238E27FC236}">
                    <a16:creationId xmlns:a16="http://schemas.microsoft.com/office/drawing/2014/main" id="{5622D6C5-49BF-8E3E-1F1E-64D4779939AE}"/>
                  </a:ext>
                </a:extLst>
              </p:cNvPr>
              <p:cNvSpPr txBox="1">
                <a:spLocks noRot="1" noChangeAspect="1" noMove="1" noResize="1" noEditPoints="1" noAdjustHandles="1" noChangeArrowheads="1" noChangeShapeType="1" noTextEdit="1"/>
              </p:cNvSpPr>
              <p:nvPr/>
            </p:nvSpPr>
            <p:spPr>
              <a:xfrm>
                <a:off x="436166" y="4568827"/>
                <a:ext cx="3455751" cy="413610"/>
              </a:xfrm>
              <a:prstGeom prst="rect">
                <a:avLst/>
              </a:prstGeom>
              <a:blipFill>
                <a:blip r:embed="rId2"/>
                <a:stretch>
                  <a:fillRect l="-2827" t="-10294" b="-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868B7F36-8EFB-6769-CBC9-46C8FE570D29}"/>
                  </a:ext>
                </a:extLst>
              </p:cNvPr>
              <p:cNvSpPr txBox="1">
                <a:spLocks/>
              </p:cNvSpPr>
              <p:nvPr/>
            </p:nvSpPr>
            <p:spPr>
              <a:xfrm>
                <a:off x="334929" y="1154427"/>
                <a:ext cx="3180168"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Null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5" name="Subtitle 2">
                <a:extLst>
                  <a:ext uri="{FF2B5EF4-FFF2-40B4-BE49-F238E27FC236}">
                    <a16:creationId xmlns:a16="http://schemas.microsoft.com/office/drawing/2014/main" id="{868B7F36-8EFB-6769-CBC9-46C8FE570D29}"/>
                  </a:ext>
                </a:extLst>
              </p:cNvPr>
              <p:cNvSpPr txBox="1">
                <a:spLocks noRot="1" noChangeAspect="1" noMove="1" noResize="1" noEditPoints="1" noAdjustHandles="1" noChangeArrowheads="1" noChangeShapeType="1" noTextEdit="1"/>
              </p:cNvSpPr>
              <p:nvPr/>
            </p:nvSpPr>
            <p:spPr>
              <a:xfrm>
                <a:off x="334929" y="1154427"/>
                <a:ext cx="3180168" cy="413610"/>
              </a:xfrm>
              <a:prstGeom prst="rect">
                <a:avLst/>
              </a:prstGeom>
              <a:blipFill>
                <a:blip r:embed="rId3"/>
                <a:stretch>
                  <a:fillRect l="-3065" t="-11765" b="-44118"/>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CA8BCB4E-1BCE-99E6-1B02-5D5728AF7B12}"/>
              </a:ext>
            </a:extLst>
          </p:cNvPr>
          <p:cNvSpPr txBox="1">
            <a:spLocks/>
          </p:cNvSpPr>
          <p:nvPr/>
        </p:nvSpPr>
        <p:spPr>
          <a:xfrm>
            <a:off x="4488870" y="1154426"/>
            <a:ext cx="7362703"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the same.</a:t>
            </a:r>
          </a:p>
        </p:txBody>
      </p: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9F8C1799-5F64-70C1-7301-90F6DB244E23}"/>
                  </a:ext>
                </a:extLst>
              </p:cNvPr>
              <p:cNvSpPr txBox="1">
                <a:spLocks/>
              </p:cNvSpPr>
              <p:nvPr/>
            </p:nvSpPr>
            <p:spPr>
              <a:xfrm>
                <a:off x="334928" y="2540872"/>
                <a:ext cx="4153943" cy="88812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Alternative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𝑎</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14" name="Subtitle 2">
                <a:extLst>
                  <a:ext uri="{FF2B5EF4-FFF2-40B4-BE49-F238E27FC236}">
                    <a16:creationId xmlns:a16="http://schemas.microsoft.com/office/drawing/2014/main" id="{9F8C1799-5F64-70C1-7301-90F6DB244E23}"/>
                  </a:ext>
                </a:extLst>
              </p:cNvPr>
              <p:cNvSpPr txBox="1">
                <a:spLocks noRot="1" noChangeAspect="1" noMove="1" noResize="1" noEditPoints="1" noAdjustHandles="1" noChangeArrowheads="1" noChangeShapeType="1" noTextEdit="1"/>
              </p:cNvSpPr>
              <p:nvPr/>
            </p:nvSpPr>
            <p:spPr>
              <a:xfrm>
                <a:off x="334928" y="2540872"/>
                <a:ext cx="4153943" cy="888128"/>
              </a:xfrm>
              <a:prstGeom prst="rect">
                <a:avLst/>
              </a:prstGeom>
              <a:blipFill>
                <a:blip r:embed="rId4"/>
                <a:stretch>
                  <a:fillRect l="-2349" t="-5479"/>
                </a:stretch>
              </a:blipFill>
            </p:spPr>
            <p:txBody>
              <a:bodyPr/>
              <a:lstStyle/>
              <a:p>
                <a:r>
                  <a:rPr lang="en-US">
                    <a:noFill/>
                  </a:rPr>
                  <a:t> </a:t>
                </a:r>
              </a:p>
            </p:txBody>
          </p:sp>
        </mc:Fallback>
      </mc:AlternateContent>
      <p:sp>
        <p:nvSpPr>
          <p:cNvPr id="15" name="Subtitle 2">
            <a:extLst>
              <a:ext uri="{FF2B5EF4-FFF2-40B4-BE49-F238E27FC236}">
                <a16:creationId xmlns:a16="http://schemas.microsoft.com/office/drawing/2014/main" id="{E6B0B2BA-7CD5-02D0-8CF2-BD999BA37204}"/>
              </a:ext>
            </a:extLst>
          </p:cNvPr>
          <p:cNvSpPr txBox="1">
            <a:spLocks/>
          </p:cNvSpPr>
          <p:nvPr/>
        </p:nvSpPr>
        <p:spPr>
          <a:xfrm>
            <a:off x="4488872" y="2540871"/>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
        <p:nvSpPr>
          <p:cNvPr id="16" name="Subtitle 2">
            <a:extLst>
              <a:ext uri="{FF2B5EF4-FFF2-40B4-BE49-F238E27FC236}">
                <a16:creationId xmlns:a16="http://schemas.microsoft.com/office/drawing/2014/main" id="{2E32A548-0C3F-FAEE-EAC4-6A063A911C1B}"/>
              </a:ext>
            </a:extLst>
          </p:cNvPr>
          <p:cNvSpPr txBox="1">
            <a:spLocks/>
          </p:cNvSpPr>
          <p:nvPr/>
        </p:nvSpPr>
        <p:spPr>
          <a:xfrm>
            <a:off x="334928" y="5474077"/>
            <a:ext cx="2075763" cy="5110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Conclusion:</a:t>
            </a:r>
          </a:p>
        </p:txBody>
      </p:sp>
      <p:sp>
        <p:nvSpPr>
          <p:cNvPr id="17" name="Subtitle 2">
            <a:extLst>
              <a:ext uri="{FF2B5EF4-FFF2-40B4-BE49-F238E27FC236}">
                <a16:creationId xmlns:a16="http://schemas.microsoft.com/office/drawing/2014/main" id="{0B78A862-E835-94C0-7B6C-DB9AB7176A02}"/>
              </a:ext>
            </a:extLst>
          </p:cNvPr>
          <p:cNvSpPr txBox="1">
            <a:spLocks/>
          </p:cNvSpPr>
          <p:nvPr/>
        </p:nvSpPr>
        <p:spPr>
          <a:xfrm>
            <a:off x="2414649" y="5474077"/>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Tree>
    <p:extLst>
      <p:ext uri="{BB962C8B-B14F-4D97-AF65-F5344CB8AC3E}">
        <p14:creationId xmlns:p14="http://schemas.microsoft.com/office/powerpoint/2010/main" val="3595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5" grpId="0"/>
      <p:bldP spid="7"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59003C9F-8E48-C818-5734-53D9C1718E07}"/>
              </a:ext>
            </a:extLst>
          </p:cNvPr>
          <p:cNvPicPr>
            <a:picLocks noChangeAspect="1"/>
          </p:cNvPicPr>
          <p:nvPr/>
        </p:nvPicPr>
        <p:blipFill>
          <a:blip r:embed="rId3"/>
          <a:stretch>
            <a:fillRect/>
          </a:stretch>
        </p:blipFill>
        <p:spPr>
          <a:xfrm>
            <a:off x="225529" y="784558"/>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How do the volumes compare?</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375236" y="2553038"/>
            <a:ext cx="4591235" cy="9976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Energy shots and soft drinks prefer a very definite size.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375236" y="3655261"/>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and Tea have a ginormous outlier each.</a:t>
            </a:r>
          </a:p>
        </p:txBody>
      </p:sp>
    </p:spTree>
    <p:extLst>
      <p:ext uri="{BB962C8B-B14F-4D97-AF65-F5344CB8AC3E}">
        <p14:creationId xmlns:p14="http://schemas.microsoft.com/office/powerpoint/2010/main" val="30491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lstStyle/>
          <a:p>
            <a:pPr algn="ctr"/>
            <a:r>
              <a:rPr lang="en-US"/>
              <a:t>Some Correlation and Regression</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29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6" name="Subtitle 2">
            <a:extLst>
              <a:ext uri="{FF2B5EF4-FFF2-40B4-BE49-F238E27FC236}">
                <a16:creationId xmlns:a16="http://schemas.microsoft.com/office/drawing/2014/main" id="{4EC943BC-9539-C362-D261-AF09A2D27AA9}"/>
              </a:ext>
            </a:extLst>
          </p:cNvPr>
          <p:cNvSpPr txBox="1">
            <a:spLocks/>
          </p:cNvSpPr>
          <p:nvPr/>
        </p:nvSpPr>
        <p:spPr>
          <a:xfrm>
            <a:off x="8530441" y="3936484"/>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caffeine per 100 ml decreases.</a:t>
            </a:r>
          </a:p>
        </p:txBody>
      </p:sp>
      <p:sp>
        <p:nvSpPr>
          <p:cNvPr id="7" name="Subtitle 2">
            <a:extLst>
              <a:ext uri="{FF2B5EF4-FFF2-40B4-BE49-F238E27FC236}">
                <a16:creationId xmlns:a16="http://schemas.microsoft.com/office/drawing/2014/main" id="{9995D82A-C077-728A-F5E0-F881437A23C8}"/>
              </a:ext>
            </a:extLst>
          </p:cNvPr>
          <p:cNvSpPr txBox="1">
            <a:spLocks/>
          </p:cNvSpPr>
          <p:nvPr/>
        </p:nvSpPr>
        <p:spPr>
          <a:xfrm>
            <a:off x="8530441" y="5453233"/>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the number of calories increases.</a:t>
            </a:r>
          </a:p>
        </p:txBody>
      </p:sp>
      <p:pic>
        <p:nvPicPr>
          <p:cNvPr id="11" name="Picture 10">
            <a:extLst>
              <a:ext uri="{FF2B5EF4-FFF2-40B4-BE49-F238E27FC236}">
                <a16:creationId xmlns:a16="http://schemas.microsoft.com/office/drawing/2014/main" id="{3828DEB7-22C5-5F1D-03C8-D814AC5452FF}"/>
              </a:ext>
            </a:extLst>
          </p:cNvPr>
          <p:cNvPicPr>
            <a:picLocks noChangeAspect="1"/>
          </p:cNvPicPr>
          <p:nvPr/>
        </p:nvPicPr>
        <p:blipFill>
          <a:blip r:embed="rId3"/>
          <a:stretch>
            <a:fillRect/>
          </a:stretch>
        </p:blipFill>
        <p:spPr>
          <a:xfrm>
            <a:off x="362939" y="322004"/>
            <a:ext cx="7641029" cy="6288511"/>
          </a:xfrm>
          <a:prstGeom prst="rect">
            <a:avLst/>
          </a:prstGeom>
        </p:spPr>
      </p:pic>
      <p:sp>
        <p:nvSpPr>
          <p:cNvPr id="13" name="Subtitle 2">
            <a:extLst>
              <a:ext uri="{FF2B5EF4-FFF2-40B4-BE49-F238E27FC236}">
                <a16:creationId xmlns:a16="http://schemas.microsoft.com/office/drawing/2014/main" id="{42C5D2C5-77A1-9B3E-79D0-CC817F3EBF41}"/>
              </a:ext>
            </a:extLst>
          </p:cNvPr>
          <p:cNvSpPr txBox="1">
            <a:spLocks/>
          </p:cNvSpPr>
          <p:nvPr/>
        </p:nvSpPr>
        <p:spPr>
          <a:xfrm>
            <a:off x="8490857" y="219976"/>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is a heatmap of how volume, calories, and caffeine relate to each other.</a:t>
            </a:r>
          </a:p>
        </p:txBody>
      </p:sp>
      <p:sp>
        <p:nvSpPr>
          <p:cNvPr id="14" name="Subtitle 2">
            <a:extLst>
              <a:ext uri="{FF2B5EF4-FFF2-40B4-BE49-F238E27FC236}">
                <a16:creationId xmlns:a16="http://schemas.microsoft.com/office/drawing/2014/main" id="{879303BD-9D22-5D4B-6BB8-862D9F14FE6B}"/>
              </a:ext>
            </a:extLst>
          </p:cNvPr>
          <p:cNvSpPr txBox="1">
            <a:spLocks/>
          </p:cNvSpPr>
          <p:nvPr/>
        </p:nvSpPr>
        <p:spPr>
          <a:xfrm>
            <a:off x="8530441" y="2006291"/>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data has been filtered to remove volume, calorie, and caffeine outliers.</a:t>
            </a:r>
          </a:p>
        </p:txBody>
      </p:sp>
    </p:spTree>
    <p:extLst>
      <p:ext uri="{BB962C8B-B14F-4D97-AF65-F5344CB8AC3E}">
        <p14:creationId xmlns:p14="http://schemas.microsoft.com/office/powerpoint/2010/main" val="48389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3" name="Subtitle 2">
            <a:extLst>
              <a:ext uri="{FF2B5EF4-FFF2-40B4-BE49-F238E27FC236}">
                <a16:creationId xmlns:a16="http://schemas.microsoft.com/office/drawing/2014/main" id="{EC4DA84C-330D-1622-F992-65F1BD871FFB}"/>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These are the correlation coefficients for the previous heatmap</a:t>
            </a:r>
          </a:p>
        </p:txBody>
      </p:sp>
      <p:sp>
        <p:nvSpPr>
          <p:cNvPr id="7" name="Subtitle 2">
            <a:extLst>
              <a:ext uri="{FF2B5EF4-FFF2-40B4-BE49-F238E27FC236}">
                <a16:creationId xmlns:a16="http://schemas.microsoft.com/office/drawing/2014/main" id="{3DA3D494-FAA6-E370-3F2D-F99268B65441}"/>
              </a:ext>
            </a:extLst>
          </p:cNvPr>
          <p:cNvSpPr txBox="1">
            <a:spLocks/>
          </p:cNvSpPr>
          <p:nvPr/>
        </p:nvSpPr>
        <p:spPr>
          <a:xfrm>
            <a:off x="451261" y="4033243"/>
            <a:ext cx="3051959" cy="72583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B050"/>
                </a:solidFill>
                <a:latin typeface="Amasis MT Pro" panose="020B0604020202020204" pitchFamily="18" charset="0"/>
              </a:rPr>
              <a:t>Some Questions:</a:t>
            </a:r>
          </a:p>
        </p:txBody>
      </p:sp>
      <p:sp>
        <p:nvSpPr>
          <p:cNvPr id="8" name="Subtitle 2">
            <a:extLst>
              <a:ext uri="{FF2B5EF4-FFF2-40B4-BE49-F238E27FC236}">
                <a16:creationId xmlns:a16="http://schemas.microsoft.com/office/drawing/2014/main" id="{562BBF40-C417-40C0-86A6-DEA42B8CC16A}"/>
              </a:ext>
            </a:extLst>
          </p:cNvPr>
          <p:cNvSpPr txBox="1">
            <a:spLocks/>
          </p:cNvSpPr>
          <p:nvPr/>
        </p:nvSpPr>
        <p:spPr>
          <a:xfrm>
            <a:off x="3610097" y="4033242"/>
            <a:ext cx="7929257" cy="94252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concentration of caffeine per 100 ml?</a:t>
            </a:r>
          </a:p>
        </p:txBody>
      </p:sp>
      <p:sp>
        <p:nvSpPr>
          <p:cNvPr id="9" name="Subtitle 2">
            <a:extLst>
              <a:ext uri="{FF2B5EF4-FFF2-40B4-BE49-F238E27FC236}">
                <a16:creationId xmlns:a16="http://schemas.microsoft.com/office/drawing/2014/main" id="{28F59D87-CB2A-353C-FBCC-82E78B745262}"/>
              </a:ext>
            </a:extLst>
          </p:cNvPr>
          <p:cNvSpPr txBox="1">
            <a:spLocks/>
          </p:cNvSpPr>
          <p:nvPr/>
        </p:nvSpPr>
        <p:spPr>
          <a:xfrm>
            <a:off x="3610097" y="4975762"/>
            <a:ext cx="7929257"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number of calories?</a:t>
            </a:r>
          </a:p>
        </p:txBody>
      </p:sp>
      <p:sp>
        <p:nvSpPr>
          <p:cNvPr id="10" name="Subtitle 2">
            <a:extLst>
              <a:ext uri="{FF2B5EF4-FFF2-40B4-BE49-F238E27FC236}">
                <a16:creationId xmlns:a16="http://schemas.microsoft.com/office/drawing/2014/main" id="{C79E64D0-40C9-4257-F75E-91CAEFA40892}"/>
              </a:ext>
            </a:extLst>
          </p:cNvPr>
          <p:cNvSpPr txBox="1">
            <a:spLocks/>
          </p:cNvSpPr>
          <p:nvPr/>
        </p:nvSpPr>
        <p:spPr>
          <a:xfrm>
            <a:off x="3610097" y="5614059"/>
            <a:ext cx="7929257" cy="85642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Do total calories correlate with the density of calories per 100 ml?</a:t>
            </a:r>
          </a:p>
        </p:txBody>
      </p:sp>
      <p:pic>
        <p:nvPicPr>
          <p:cNvPr id="14" name="Picture 13">
            <a:extLst>
              <a:ext uri="{FF2B5EF4-FFF2-40B4-BE49-F238E27FC236}">
                <a16:creationId xmlns:a16="http://schemas.microsoft.com/office/drawing/2014/main" id="{957C141D-258B-1F85-2FE6-B090C5795F01}"/>
              </a:ext>
            </a:extLst>
          </p:cNvPr>
          <p:cNvPicPr>
            <a:picLocks noChangeAspect="1"/>
          </p:cNvPicPr>
          <p:nvPr/>
        </p:nvPicPr>
        <p:blipFill>
          <a:blip r:embed="rId3"/>
          <a:stretch>
            <a:fillRect/>
          </a:stretch>
        </p:blipFill>
        <p:spPr>
          <a:xfrm>
            <a:off x="612751" y="1038199"/>
            <a:ext cx="10574158" cy="2849530"/>
          </a:xfrm>
          <a:prstGeom prst="rect">
            <a:avLst/>
          </a:prstGeom>
        </p:spPr>
      </p:pic>
    </p:spTree>
    <p:extLst>
      <p:ext uri="{BB962C8B-B14F-4D97-AF65-F5344CB8AC3E}">
        <p14:creationId xmlns:p14="http://schemas.microsoft.com/office/powerpoint/2010/main" val="32707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1134713"/>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=0.28)</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1134713"/>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359026"/>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graph is oddly shaped. The long line of blues on the left is clearly the energy shots.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4100535"/>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If you ask me, there is no correlation at all.</a:t>
            </a:r>
          </a:p>
        </p:txBody>
      </p:sp>
      <p:pic>
        <p:nvPicPr>
          <p:cNvPr id="10" name="Picture 9">
            <a:extLst>
              <a:ext uri="{FF2B5EF4-FFF2-40B4-BE49-F238E27FC236}">
                <a16:creationId xmlns:a16="http://schemas.microsoft.com/office/drawing/2014/main" id="{D508ADA4-4E1C-4396-EED7-108D14F226C8}"/>
              </a:ext>
            </a:extLst>
          </p:cNvPr>
          <p:cNvPicPr>
            <a:picLocks noChangeAspect="1"/>
          </p:cNvPicPr>
          <p:nvPr/>
        </p:nvPicPr>
        <p:blipFill>
          <a:blip r:embed="rId3"/>
          <a:stretch>
            <a:fillRect/>
          </a:stretch>
        </p:blipFill>
        <p:spPr>
          <a:xfrm>
            <a:off x="451262" y="1039709"/>
            <a:ext cx="6365174" cy="4684964"/>
          </a:xfrm>
          <a:prstGeom prst="rect">
            <a:avLst/>
          </a:prstGeom>
        </p:spPr>
      </p:pic>
    </p:spTree>
    <p:extLst>
      <p:ext uri="{BB962C8B-B14F-4D97-AF65-F5344CB8AC3E}">
        <p14:creationId xmlns:p14="http://schemas.microsoft.com/office/powerpoint/2010/main" val="17159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44A6D3E-4503-C2B4-AFA6-FCB4FF0EB8AA}"/>
              </a:ext>
            </a:extLst>
          </p:cNvPr>
          <p:cNvSpPr txBox="1">
            <a:spLocks/>
          </p:cNvSpPr>
          <p:nvPr/>
        </p:nvSpPr>
        <p:spPr>
          <a:xfrm>
            <a:off x="414358" y="976226"/>
            <a:ext cx="10270793"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endParaRPr lang="en-US" sz="2800">
              <a:solidFill>
                <a:srgbClr val="00B050"/>
              </a:solidFill>
              <a:latin typeface="Amasis MT Pro" panose="020B0604020202020204" pitchFamily="18" charset="0"/>
            </a:endParaRPr>
          </a:p>
        </p:txBody>
      </p:sp>
      <p:sp>
        <p:nvSpPr>
          <p:cNvPr id="5" name="Subtitle 2">
            <a:extLst>
              <a:ext uri="{FF2B5EF4-FFF2-40B4-BE49-F238E27FC236}">
                <a16:creationId xmlns:a16="http://schemas.microsoft.com/office/drawing/2014/main" id="{ECDBAF2B-712D-0C5F-29C8-17364C7DE3F3}"/>
              </a:ext>
            </a:extLst>
          </p:cNvPr>
          <p:cNvSpPr txBox="1">
            <a:spLocks/>
          </p:cNvSpPr>
          <p:nvPr/>
        </p:nvSpPr>
        <p:spPr>
          <a:xfrm>
            <a:off x="449792" y="1021828"/>
            <a:ext cx="11061009" cy="5527515"/>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r>
              <a:rPr lang="en-US" sz="2800">
                <a:solidFill>
                  <a:srgbClr val="00B050"/>
                </a:solidFill>
                <a:latin typeface="Amasis MT Pro"/>
              </a:rPr>
              <a:t>Caffeine is one of the most popular drugs in the world</a:t>
            </a:r>
            <a:endParaRPr lang="en-US"/>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r>
              <a:rPr lang="en-US" sz="2800">
                <a:solidFill>
                  <a:srgbClr val="00B050"/>
                </a:solidFill>
                <a:latin typeface="Amasis MT Pro"/>
              </a:rPr>
              <a:t>Average assumption is 70mg per person per day (54% from coffee, 43% from tea and 3% from other forms)</a:t>
            </a: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r>
              <a:rPr lang="en-US" sz="2800">
                <a:solidFill>
                  <a:srgbClr val="00B050"/>
                </a:solidFill>
                <a:latin typeface="Calibri"/>
                <a:cs typeface="Calibri"/>
              </a:rPr>
              <a:t>For healthy adults, the FDA has cited 400 milligrams a day—that's about four or five cups of coffee. For some, caffeine can increase anxiety, restlessness, tremors, irregular heartbeat, and sleeping trouble. Dead from caffeine is rare but possible</a:t>
            </a: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Calibri"/>
              <a:cs typeface="Calibri"/>
            </a:endParaRPr>
          </a:p>
          <a:p>
            <a:pPr marL="731520" lvl="1" indent="-731520">
              <a:buFont typeface="Wingdings,Sans-Serif" panose="05000000000000000000" pitchFamily="2" charset="2"/>
              <a:buChar char="§"/>
            </a:pPr>
            <a:r>
              <a:rPr lang="en-US" sz="2800">
                <a:solidFill>
                  <a:srgbClr val="00B050"/>
                </a:solidFill>
                <a:latin typeface="Calibri"/>
                <a:cs typeface="Calibri"/>
              </a:rPr>
              <a:t>This project looks at different types of caffeinated beverages available and how they vary by caffeine and calories</a:t>
            </a:r>
          </a:p>
          <a:p>
            <a:pPr marL="731520" lvl="1" indent="-731520">
              <a:buFont typeface="Wingdings,Sans-Serif" panose="05000000000000000000" pitchFamily="2" charset="2"/>
              <a:buChar char="§"/>
            </a:pPr>
            <a:endParaRPr lang="en-US" sz="2800">
              <a:solidFill>
                <a:srgbClr val="00B050"/>
              </a:solidFill>
              <a:latin typeface="Calibri"/>
              <a:cs typeface="Calibri"/>
            </a:endParaRP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p:txBody>
      </p:sp>
      <p:sp>
        <p:nvSpPr>
          <p:cNvPr id="3" name="Subtitle 2">
            <a:extLst>
              <a:ext uri="{FF2B5EF4-FFF2-40B4-BE49-F238E27FC236}">
                <a16:creationId xmlns:a16="http://schemas.microsoft.com/office/drawing/2014/main" id="{4B7D5DCC-8E64-918F-8C68-BA661E5BB027}"/>
              </a:ext>
            </a:extLst>
          </p:cNvPr>
          <p:cNvSpPr txBox="1">
            <a:spLocks/>
          </p:cNvSpPr>
          <p:nvPr/>
        </p:nvSpPr>
        <p:spPr>
          <a:xfrm>
            <a:off x="120443" y="204330"/>
            <a:ext cx="11946625" cy="61506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a:solidFill>
                  <a:schemeClr val="accent1">
                    <a:lumMod val="75000"/>
                  </a:schemeClr>
                </a:solidFill>
                <a:latin typeface="Amasis MT Pro"/>
              </a:rPr>
              <a:t>What is interesting about Caffeine? </a:t>
            </a:r>
          </a:p>
        </p:txBody>
      </p:sp>
    </p:spTree>
    <p:extLst>
      <p:ext uri="{BB962C8B-B14F-4D97-AF65-F5344CB8AC3E}">
        <p14:creationId xmlns:p14="http://schemas.microsoft.com/office/powerpoint/2010/main" val="12599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240900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=0.04)</m:t>
                    </m:r>
                  </m:oMath>
                </a14:m>
                <a:r>
                  <a:rPr lang="en-US" sz="2400">
                    <a:solidFill>
                      <a:srgbClr val="00B050"/>
                    </a:solidFill>
                    <a:latin typeface="Amasis MT Pro" panose="020B0604020202020204" pitchFamily="18" charset="0"/>
                  </a:rPr>
                  <a:t> is even lower.</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2409001"/>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1160553"/>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new graph is after filtering for energy shots.</a:t>
            </a:r>
          </a:p>
        </p:txBody>
      </p:sp>
      <p:pic>
        <p:nvPicPr>
          <p:cNvPr id="9" name="Picture 8">
            <a:extLst>
              <a:ext uri="{FF2B5EF4-FFF2-40B4-BE49-F238E27FC236}">
                <a16:creationId xmlns:a16="http://schemas.microsoft.com/office/drawing/2014/main" id="{99E12A41-603B-282B-0517-8A68ED9670D0}"/>
              </a:ext>
            </a:extLst>
          </p:cNvPr>
          <p:cNvPicPr>
            <a:picLocks noChangeAspect="1"/>
          </p:cNvPicPr>
          <p:nvPr/>
        </p:nvPicPr>
        <p:blipFill>
          <a:blip r:embed="rId3"/>
          <a:stretch>
            <a:fillRect/>
          </a:stretch>
        </p:blipFill>
        <p:spPr>
          <a:xfrm>
            <a:off x="451262" y="1160553"/>
            <a:ext cx="6555180" cy="4900350"/>
          </a:xfrm>
          <a:prstGeom prst="rect">
            <a:avLst/>
          </a:prstGeom>
        </p:spPr>
      </p:pic>
      <p:sp>
        <p:nvSpPr>
          <p:cNvPr id="10" name="Subtitle 2">
            <a:extLst>
              <a:ext uri="{FF2B5EF4-FFF2-40B4-BE49-F238E27FC236}">
                <a16:creationId xmlns:a16="http://schemas.microsoft.com/office/drawing/2014/main" id="{20B90865-B174-A2FC-79D9-4A7716E9431C}"/>
              </a:ext>
            </a:extLst>
          </p:cNvPr>
          <p:cNvSpPr txBox="1">
            <a:spLocks/>
          </p:cNvSpPr>
          <p:nvPr/>
        </p:nvSpPr>
        <p:spPr>
          <a:xfrm>
            <a:off x="7398326" y="3610728"/>
            <a:ext cx="3966359" cy="290437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Conclusion: Just because a drink is small in size doesn’t mean it is more caffeine dense.</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a:p>
            <a:pPr marL="0" indent="0">
              <a:lnSpc>
                <a:spcPct val="100000"/>
              </a:lnSpc>
              <a:spcBef>
                <a:spcPts val="0"/>
              </a:spcBef>
              <a:spcAft>
                <a:spcPts val="0"/>
              </a:spcAft>
              <a:buNone/>
            </a:pPr>
            <a:r>
              <a:rPr lang="en-US" sz="2400">
                <a:solidFill>
                  <a:srgbClr val="00B050"/>
                </a:solidFill>
                <a:latin typeface="Amasis MT Pro" panose="020B0604020202020204" pitchFamily="18" charset="0"/>
              </a:rPr>
              <a:t>Energy shots follow their own rules.</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p:txBody>
      </p:sp>
    </p:spTree>
    <p:extLst>
      <p:ext uri="{BB962C8B-B14F-4D97-AF65-F5344CB8AC3E}">
        <p14:creationId xmlns:p14="http://schemas.microsoft.com/office/powerpoint/2010/main" val="18834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=0.12)</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971891"/>
                <a:ext cx="3966359" cy="1074097"/>
              </a:xfrm>
              <a:prstGeom prst="rect">
                <a:avLst/>
              </a:prstGeom>
              <a:blipFill>
                <a:blip r:embed="rId2"/>
                <a:stretch>
                  <a:fillRect l="-2462" t="-4520"/>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090853"/>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Surprise! A bigger drink does not mean it has more calories!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47145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Remember that we have already filtered out the diet drinks.</a:t>
            </a:r>
          </a:p>
        </p:txBody>
      </p:sp>
      <p:pic>
        <p:nvPicPr>
          <p:cNvPr id="17414" name="Picture 6">
            <a:extLst>
              <a:ext uri="{FF2B5EF4-FFF2-40B4-BE49-F238E27FC236}">
                <a16:creationId xmlns:a16="http://schemas.microsoft.com/office/drawing/2014/main" id="{073B5E28-16EB-A0A0-1E31-C43CC25BD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 y="986172"/>
            <a:ext cx="6535522" cy="488565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6" y="4852049"/>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zeroes that you see are mainly teas, waters, and energy shots.</a:t>
            </a:r>
          </a:p>
        </p:txBody>
      </p:sp>
    </p:spTree>
    <p:extLst>
      <p:ext uri="{BB962C8B-B14F-4D97-AF65-F5344CB8AC3E}">
        <p14:creationId xmlns:p14="http://schemas.microsoft.com/office/powerpoint/2010/main" val="41141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What if you focused only on Coffee and Energy Drinks?</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244552"/>
            <a:ext cx="3966359" cy="62927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It is EVEN WORSE!</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05581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 larger coffee or energy drink does NOT mean more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5" y="444553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Recall that we have already filtered out all the diet drinks.</a:t>
            </a:r>
          </a:p>
        </p:txBody>
      </p:sp>
      <p:pic>
        <p:nvPicPr>
          <p:cNvPr id="6" name="Picture 5">
            <a:extLst>
              <a:ext uri="{FF2B5EF4-FFF2-40B4-BE49-F238E27FC236}">
                <a16:creationId xmlns:a16="http://schemas.microsoft.com/office/drawing/2014/main" id="{1601FA6B-90D8-B37D-5440-C635BC7898CE}"/>
              </a:ext>
            </a:extLst>
          </p:cNvPr>
          <p:cNvPicPr>
            <a:picLocks noChangeAspect="1"/>
          </p:cNvPicPr>
          <p:nvPr/>
        </p:nvPicPr>
        <p:blipFill>
          <a:blip r:embed="rId2"/>
          <a:stretch>
            <a:fillRect/>
          </a:stretch>
        </p:blipFill>
        <p:spPr>
          <a:xfrm>
            <a:off x="313519" y="952727"/>
            <a:ext cx="6526667" cy="4879035"/>
          </a:xfrm>
          <a:prstGeom prst="rect">
            <a:avLst/>
          </a:prstGeom>
        </p:spPr>
      </p:pic>
    </p:spTree>
    <p:extLst>
      <p:ext uri="{BB962C8B-B14F-4D97-AF65-F5344CB8AC3E}">
        <p14:creationId xmlns:p14="http://schemas.microsoft.com/office/powerpoint/2010/main" val="1992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Calories (per 100 ml) Versus Total Calories</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There is a very high correlation!</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4" y="1999756"/>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76% of the variation in calories can be predicted by the variation in the density of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4" y="3884303"/>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confirms the result on our previous slide. A larger drink is not a good predictor of the number of calories.</a:t>
            </a:r>
          </a:p>
        </p:txBody>
      </p:sp>
      <p:pic>
        <p:nvPicPr>
          <p:cNvPr id="2" name="Picture 1">
            <a:extLst>
              <a:ext uri="{FF2B5EF4-FFF2-40B4-BE49-F238E27FC236}">
                <a16:creationId xmlns:a16="http://schemas.microsoft.com/office/drawing/2014/main" id="{F7AC4152-07FC-F933-D358-C355F0E10216}"/>
              </a:ext>
            </a:extLst>
          </p:cNvPr>
          <p:cNvPicPr>
            <a:picLocks noChangeAspect="1"/>
          </p:cNvPicPr>
          <p:nvPr/>
        </p:nvPicPr>
        <p:blipFill>
          <a:blip r:embed="rId2"/>
          <a:stretch>
            <a:fillRect/>
          </a:stretch>
        </p:blipFill>
        <p:spPr>
          <a:xfrm>
            <a:off x="451262" y="1082462"/>
            <a:ext cx="6412676" cy="4729039"/>
          </a:xfrm>
          <a:prstGeom prst="rect">
            <a:avLst/>
          </a:prstGeom>
        </p:spPr>
      </p:pic>
    </p:spTree>
    <p:extLst>
      <p:ext uri="{BB962C8B-B14F-4D97-AF65-F5344CB8AC3E}">
        <p14:creationId xmlns:p14="http://schemas.microsoft.com/office/powerpoint/2010/main" val="29629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normAutofit/>
          </a:bodyPr>
          <a:lstStyle/>
          <a:p>
            <a:pPr algn="ctr"/>
            <a:r>
              <a:rPr lang="en-US">
                <a:solidFill>
                  <a:srgbClr val="002060"/>
                </a:solidFill>
              </a:rPr>
              <a:t>Let’s look at the highest and lowest caffeine drinks by type</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a:xfrm>
            <a:off x="2310938" y="4455620"/>
            <a:ext cx="6567056" cy="1143000"/>
          </a:xfrm>
        </p:spPr>
        <p:txBody>
          <a:bodyPr/>
          <a:lstStyle/>
          <a:p>
            <a:pPr algn="ctr"/>
            <a:r>
              <a:rPr lang="en-US"/>
              <a:t>Take a guess, which chart do you think will have the most interesting results?</a:t>
            </a:r>
          </a:p>
        </p:txBody>
      </p:sp>
    </p:spTree>
    <p:extLst>
      <p:ext uri="{BB962C8B-B14F-4D97-AF65-F5344CB8AC3E}">
        <p14:creationId xmlns:p14="http://schemas.microsoft.com/office/powerpoint/2010/main" val="176225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542E74-D74B-EB63-3A4A-D96A4CD79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
            <a:ext cx="6616931" cy="6135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E6391-A4F9-947C-3734-A1BDC7C929F0}"/>
              </a:ext>
            </a:extLst>
          </p:cNvPr>
          <p:cNvSpPr txBox="1"/>
          <p:nvPr/>
        </p:nvSpPr>
        <p:spPr>
          <a:xfrm>
            <a:off x="7115694" y="269441"/>
            <a:ext cx="4854633" cy="1815882"/>
          </a:xfrm>
          <a:prstGeom prst="rect">
            <a:avLst/>
          </a:prstGeom>
          <a:noFill/>
        </p:spPr>
        <p:txBody>
          <a:bodyPr wrap="square" rtlCol="0">
            <a:spAutoFit/>
          </a:bodyPr>
          <a:lstStyle/>
          <a:p>
            <a:r>
              <a:rPr lang="en-US" sz="2800">
                <a:solidFill>
                  <a:schemeClr val="tx2">
                    <a:lumMod val="75000"/>
                  </a:schemeClr>
                </a:solidFill>
              </a:rPr>
              <a:t>With a multitude of ways to be brewed, Coffees top ten highest caffeinated drinks are well above the recommend amount.</a:t>
            </a:r>
          </a:p>
        </p:txBody>
      </p:sp>
      <p:pic>
        <p:nvPicPr>
          <p:cNvPr id="1030" name="Picture 6" descr="The 12+ Deadliest (Strongest) Coffee Brands">
            <a:extLst>
              <a:ext uri="{FF2B5EF4-FFF2-40B4-BE49-F238E27FC236}">
                <a16:creationId xmlns:a16="http://schemas.microsoft.com/office/drawing/2014/main" id="{DC1FCE1D-B7E3-4E2D-700E-ABD37555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811" y="2944065"/>
            <a:ext cx="4282870" cy="2709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5"/>
            <a:extLst>
              <a:ext uri="{FF2B5EF4-FFF2-40B4-BE49-F238E27FC236}">
                <a16:creationId xmlns:a16="http://schemas.microsoft.com/office/drawing/2014/main" id="{E74C1AC2-0775-ADEC-47C0-DC839E929169}"/>
              </a:ext>
            </a:extLst>
          </p:cNvPr>
          <p:cNvSpPr txBox="1"/>
          <p:nvPr/>
        </p:nvSpPr>
        <p:spPr>
          <a:xfrm>
            <a:off x="6799811" y="5875885"/>
            <a:ext cx="4854633" cy="400110"/>
          </a:xfrm>
          <a:prstGeom prst="rect">
            <a:avLst/>
          </a:prstGeom>
          <a:noFill/>
        </p:spPr>
        <p:txBody>
          <a:bodyPr wrap="square" rtlCol="0">
            <a:spAutoFit/>
          </a:bodyPr>
          <a:lstStyle/>
          <a:p>
            <a:r>
              <a:rPr lang="en-US" sz="2000" b="1">
                <a:solidFill>
                  <a:schemeClr val="accent2"/>
                </a:solidFill>
              </a:rPr>
              <a:t>FDA recommended amount a day = 400mg</a:t>
            </a:r>
          </a:p>
        </p:txBody>
      </p:sp>
    </p:spTree>
    <p:extLst>
      <p:ext uri="{BB962C8B-B14F-4D97-AF65-F5344CB8AC3E}">
        <p14:creationId xmlns:p14="http://schemas.microsoft.com/office/powerpoint/2010/main" val="31261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BC6B013-C008-3E89-1C35-AF89AFDA9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5974080" cy="6337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E276D5-900E-BAE8-4923-86080CB97EC4}"/>
              </a:ext>
            </a:extLst>
          </p:cNvPr>
          <p:cNvGraphicFramePr/>
          <p:nvPr>
            <p:extLst>
              <p:ext uri="{D42A27DB-BD31-4B8C-83A1-F6EECF244321}">
                <p14:modId xmlns:p14="http://schemas.microsoft.com/office/powerpoint/2010/main" val="4150853351"/>
              </p:ext>
            </p:extLst>
          </p:nvPr>
        </p:nvGraphicFramePr>
        <p:xfrm>
          <a:off x="365760" y="520418"/>
          <a:ext cx="573024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5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0897BD16-0E4F-4225-8A7E-C0378DB9672A}"/>
                                            </p:graphicEl>
                                          </p:spTgt>
                                        </p:tgtEl>
                                        <p:attrNameLst>
                                          <p:attrName>style.visibility</p:attrName>
                                        </p:attrNameLst>
                                      </p:cBhvr>
                                      <p:to>
                                        <p:strVal val="visible"/>
                                      </p:to>
                                    </p:set>
                                    <p:animEffect transition="in" filter="circle(in)">
                                      <p:cBhvr>
                                        <p:cTn id="7" dur="2000"/>
                                        <p:tgtEl>
                                          <p:spTgt spid="4">
                                            <p:graphicEl>
                                              <a:dgm id="{0897BD16-0E4F-4225-8A7E-C0378DB967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7ECE0512-5CA7-491E-9C68-F9C46C093209}"/>
                                            </p:graphicEl>
                                          </p:spTgt>
                                        </p:tgtEl>
                                        <p:attrNameLst>
                                          <p:attrName>style.visibility</p:attrName>
                                        </p:attrNameLst>
                                      </p:cBhvr>
                                      <p:to>
                                        <p:strVal val="visible"/>
                                      </p:to>
                                    </p:set>
                                    <p:animEffect transition="in" filter="circle(in)">
                                      <p:cBhvr>
                                        <p:cTn id="12" dur="2000"/>
                                        <p:tgtEl>
                                          <p:spTgt spid="4">
                                            <p:graphicEl>
                                              <a:dgm id="{7ECE0512-5CA7-491E-9C68-F9C46C0932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D7A0007F-3568-4789-8B9B-87EA6DB206B3}"/>
                                            </p:graphicEl>
                                          </p:spTgt>
                                        </p:tgtEl>
                                        <p:attrNameLst>
                                          <p:attrName>style.visibility</p:attrName>
                                        </p:attrNameLst>
                                      </p:cBhvr>
                                      <p:to>
                                        <p:strVal val="visible"/>
                                      </p:to>
                                    </p:set>
                                    <p:animEffect transition="in" filter="circle(in)">
                                      <p:cBhvr>
                                        <p:cTn id="17" dur="2000"/>
                                        <p:tgtEl>
                                          <p:spTgt spid="4">
                                            <p:graphicEl>
                                              <a:dgm id="{D7A0007F-3568-4789-8B9B-87EA6DB206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57B679-E5C8-88F0-67C3-40BBF7ADF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9898" cy="66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 | Caffeinated Sparkling Water with Added Benefits – Arti Sparkling  Water">
            <a:extLst>
              <a:ext uri="{FF2B5EF4-FFF2-40B4-BE49-F238E27FC236}">
                <a16:creationId xmlns:a16="http://schemas.microsoft.com/office/drawing/2014/main" id="{E54684F4-09E7-943F-1785-4ED1D6A0D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04" y="0"/>
            <a:ext cx="4285557" cy="42855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908AD6A-27AD-5084-5CA2-AD1A471A15EB}"/>
              </a:ext>
            </a:extLst>
          </p:cNvPr>
          <p:cNvSpPr/>
          <p:nvPr/>
        </p:nvSpPr>
        <p:spPr>
          <a:xfrm>
            <a:off x="947651" y="737927"/>
            <a:ext cx="1466848" cy="2809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46FBB-75F5-76D2-FDF9-E4EE2B3D238A}"/>
              </a:ext>
            </a:extLst>
          </p:cNvPr>
          <p:cNvSpPr/>
          <p:nvPr/>
        </p:nvSpPr>
        <p:spPr>
          <a:xfrm>
            <a:off x="2562922" y="1574397"/>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010924-4DBB-3CD5-A0D8-2B5A07064B58}"/>
              </a:ext>
            </a:extLst>
          </p:cNvPr>
          <p:cNvSpPr/>
          <p:nvPr/>
        </p:nvSpPr>
        <p:spPr>
          <a:xfrm>
            <a:off x="4006734" y="1624619"/>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1DDF61A-CF5D-0FFF-4F53-F6CBA4D9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2" y="-116378"/>
            <a:ext cx="5731127" cy="6570216"/>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C5EE818C-65F5-D3F4-25AE-E80410BDEA72}"/>
              </a:ext>
            </a:extLst>
          </p:cNvPr>
          <p:cNvSpPr/>
          <p:nvPr/>
        </p:nvSpPr>
        <p:spPr>
          <a:xfrm>
            <a:off x="9060873" y="598517"/>
            <a:ext cx="2865564" cy="1479665"/>
          </a:xfrm>
          <a:prstGeom prst="irregularSeal2">
            <a:avLst/>
          </a:prstGeom>
          <a:solidFill>
            <a:srgbClr val="30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do we have here?</a:t>
            </a:r>
          </a:p>
        </p:txBody>
      </p:sp>
      <p:sp>
        <p:nvSpPr>
          <p:cNvPr id="4" name="TextBox 3">
            <a:extLst>
              <a:ext uri="{FF2B5EF4-FFF2-40B4-BE49-F238E27FC236}">
                <a16:creationId xmlns:a16="http://schemas.microsoft.com/office/drawing/2014/main" id="{9F6C528D-AB6A-3BAB-87CB-485BEAD37194}"/>
              </a:ext>
            </a:extLst>
          </p:cNvPr>
          <p:cNvSpPr txBox="1"/>
          <p:nvPr/>
        </p:nvSpPr>
        <p:spPr>
          <a:xfrm>
            <a:off x="482138" y="1579418"/>
            <a:ext cx="4322618" cy="1569660"/>
          </a:xfrm>
          <a:prstGeom prst="rect">
            <a:avLst/>
          </a:prstGeom>
          <a:noFill/>
        </p:spPr>
        <p:txBody>
          <a:bodyPr wrap="square" rtlCol="0">
            <a:spAutoFit/>
          </a:bodyPr>
          <a:lstStyle/>
          <a:p>
            <a:pPr algn="ctr"/>
            <a:r>
              <a:rPr lang="en-US" sz="3200" b="1"/>
              <a:t>We’ve found the outliers within our water types! </a:t>
            </a:r>
          </a:p>
        </p:txBody>
      </p:sp>
    </p:spTree>
    <p:extLst>
      <p:ext uri="{BB962C8B-B14F-4D97-AF65-F5344CB8AC3E}">
        <p14:creationId xmlns:p14="http://schemas.microsoft.com/office/powerpoint/2010/main" val="296400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AC432-EC3A-BB9C-969D-477C13A8D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9033" cy="65464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kos White Tea Energy Drink - Shop Sports &amp; Energy Drinks at H-E-B">
            <a:extLst>
              <a:ext uri="{FF2B5EF4-FFF2-40B4-BE49-F238E27FC236}">
                <a16:creationId xmlns:a16="http://schemas.microsoft.com/office/drawing/2014/main" id="{046CCF9C-116F-26DA-74E6-1D4785EBF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71" y="338743"/>
            <a:ext cx="3967249" cy="3967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9DEB793-25C5-2C2C-8E7D-1FA209D94CF6}"/>
              </a:ext>
            </a:extLst>
          </p:cNvPr>
          <p:cNvSpPr/>
          <p:nvPr/>
        </p:nvSpPr>
        <p:spPr>
          <a:xfrm>
            <a:off x="1213658" y="631767"/>
            <a:ext cx="1230284" cy="3009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2F91A0-B1C6-F7F9-EAD4-474AD6639925}"/>
              </a:ext>
            </a:extLst>
          </p:cNvPr>
          <p:cNvSpPr/>
          <p:nvPr/>
        </p:nvSpPr>
        <p:spPr>
          <a:xfrm>
            <a:off x="4242262" y="1659429"/>
            <a:ext cx="1230284" cy="19815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82F6C8-F539-9CA0-4657-08DC3661B9C0}"/>
              </a:ext>
            </a:extLst>
          </p:cNvPr>
          <p:cNvSpPr txBox="1">
            <a:spLocks/>
          </p:cNvSpPr>
          <p:nvPr/>
        </p:nvSpPr>
        <p:spPr>
          <a:xfrm>
            <a:off x="120443" y="204330"/>
            <a:ext cx="12324896"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can we say about some common caffeinated beverages?</a:t>
            </a:r>
          </a:p>
        </p:txBody>
      </p:sp>
      <p:sp>
        <p:nvSpPr>
          <p:cNvPr id="5" name="Subtitle 2">
            <a:extLst>
              <a:ext uri="{FF2B5EF4-FFF2-40B4-BE49-F238E27FC236}">
                <a16:creationId xmlns:a16="http://schemas.microsoft.com/office/drawing/2014/main" id="{4EE624AD-0418-C833-30B4-6480A6589640}"/>
              </a:ext>
            </a:extLst>
          </p:cNvPr>
          <p:cNvSpPr txBox="1">
            <a:spLocks/>
          </p:cNvSpPr>
          <p:nvPr/>
        </p:nvSpPr>
        <p:spPr>
          <a:xfrm>
            <a:off x="120443" y="976226"/>
            <a:ext cx="263632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Our Data Set:</a:t>
            </a:r>
          </a:p>
        </p:txBody>
      </p:sp>
      <p:sp>
        <p:nvSpPr>
          <p:cNvPr id="6" name="Subtitle 2">
            <a:extLst>
              <a:ext uri="{FF2B5EF4-FFF2-40B4-BE49-F238E27FC236}">
                <a16:creationId xmlns:a16="http://schemas.microsoft.com/office/drawing/2014/main" id="{8072B7F0-B1AE-9C7E-B2C8-0FDD77725484}"/>
              </a:ext>
            </a:extLst>
          </p:cNvPr>
          <p:cNvSpPr txBox="1">
            <a:spLocks/>
          </p:cNvSpPr>
          <p:nvPr/>
        </p:nvSpPr>
        <p:spPr>
          <a:xfrm>
            <a:off x="3124959" y="1038853"/>
            <a:ext cx="8370276"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buNone/>
            </a:pPr>
            <a:r>
              <a:rPr lang="en-US" sz="2800">
                <a:solidFill>
                  <a:srgbClr val="00B050"/>
                </a:solidFill>
                <a:latin typeface="Amasis MT Pro"/>
              </a:rPr>
              <a:t>https://www.kaggle.com/datasets/heitornunes/caffeine-content-of-drinks</a:t>
            </a:r>
            <a:endParaRPr lang="en-US">
              <a:latin typeface="Amasis MT Pro"/>
            </a:endParaRPr>
          </a:p>
        </p:txBody>
      </p:sp>
      <p:sp>
        <p:nvSpPr>
          <p:cNvPr id="8" name="Subtitle 2">
            <a:extLst>
              <a:ext uri="{FF2B5EF4-FFF2-40B4-BE49-F238E27FC236}">
                <a16:creationId xmlns:a16="http://schemas.microsoft.com/office/drawing/2014/main" id="{8D15B961-3883-0E4F-2D2A-EB5BE9B28788}"/>
              </a:ext>
            </a:extLst>
          </p:cNvPr>
          <p:cNvSpPr txBox="1">
            <a:spLocks/>
          </p:cNvSpPr>
          <p:nvPr/>
        </p:nvSpPr>
        <p:spPr>
          <a:xfrm>
            <a:off x="125265" y="2055505"/>
            <a:ext cx="4328410" cy="9791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it look like?</a:t>
            </a:r>
          </a:p>
        </p:txBody>
      </p:sp>
      <p:pic>
        <p:nvPicPr>
          <p:cNvPr id="10" name="Picture 9">
            <a:extLst>
              <a:ext uri="{FF2B5EF4-FFF2-40B4-BE49-F238E27FC236}">
                <a16:creationId xmlns:a16="http://schemas.microsoft.com/office/drawing/2014/main" id="{C64EB8C6-987A-637F-C6F9-EE3491A3E317}"/>
              </a:ext>
            </a:extLst>
          </p:cNvPr>
          <p:cNvPicPr>
            <a:picLocks noChangeAspect="1"/>
          </p:cNvPicPr>
          <p:nvPr/>
        </p:nvPicPr>
        <p:blipFill>
          <a:blip r:embed="rId3"/>
          <a:stretch>
            <a:fillRect/>
          </a:stretch>
        </p:blipFill>
        <p:spPr>
          <a:xfrm>
            <a:off x="422030" y="3174929"/>
            <a:ext cx="11408899" cy="2987288"/>
          </a:xfrm>
          <a:prstGeom prst="rect">
            <a:avLst/>
          </a:prstGeom>
        </p:spPr>
      </p:pic>
    </p:spTree>
    <p:extLst>
      <p:ext uri="{BB962C8B-B14F-4D97-AF65-F5344CB8AC3E}">
        <p14:creationId xmlns:p14="http://schemas.microsoft.com/office/powerpoint/2010/main" val="37581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50DD11F-048A-FA5F-2175-9DC85EB4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42816"/>
            <a:ext cx="6496825" cy="6615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cline arrow stock vector. Illustration of graphic ...">
            <a:extLst>
              <a:ext uri="{FF2B5EF4-FFF2-40B4-BE49-F238E27FC236}">
                <a16:creationId xmlns:a16="http://schemas.microsoft.com/office/drawing/2014/main" id="{63790DC8-24A1-9B82-D83E-1D8D09B5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77" y="1113906"/>
            <a:ext cx="2098536" cy="2098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21141-D69D-16E9-8F07-2CD6A86E8049}"/>
              </a:ext>
            </a:extLst>
          </p:cNvPr>
          <p:cNvSpPr txBox="1"/>
          <p:nvPr/>
        </p:nvSpPr>
        <p:spPr>
          <a:xfrm>
            <a:off x="375029" y="1460466"/>
            <a:ext cx="4566459" cy="3046988"/>
          </a:xfrm>
          <a:prstGeom prst="rect">
            <a:avLst/>
          </a:prstGeom>
          <a:noFill/>
        </p:spPr>
        <p:txBody>
          <a:bodyPr wrap="square" rtlCol="0">
            <a:spAutoFit/>
          </a:bodyPr>
          <a:lstStyle/>
          <a:p>
            <a:r>
              <a:rPr lang="en-US" sz="3200">
                <a:solidFill>
                  <a:srgbClr val="0070C0"/>
                </a:solidFill>
              </a:rPr>
              <a:t>If you prefer to supplement your caffeine throughout the day, these top ten lowest caffeinated teas would be your best choice to avoid the jitters.</a:t>
            </a:r>
          </a:p>
        </p:txBody>
      </p:sp>
    </p:spTree>
    <p:extLst>
      <p:ext uri="{BB962C8B-B14F-4D97-AF65-F5344CB8AC3E}">
        <p14:creationId xmlns:p14="http://schemas.microsoft.com/office/powerpoint/2010/main" val="42276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E88E7F65-5109-595B-7843-D906F90D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51913" cy="6634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ffeine in Spike Energy Double Shot">
            <a:extLst>
              <a:ext uri="{FF2B5EF4-FFF2-40B4-BE49-F238E27FC236}">
                <a16:creationId xmlns:a16="http://schemas.microsoft.com/office/drawing/2014/main" id="{00602174-3F8B-3055-A1EB-A9A69AF4D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3" y="815427"/>
            <a:ext cx="1332890" cy="316221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BCFE2E5-33F6-D2A4-3B46-38134E087361}"/>
              </a:ext>
            </a:extLst>
          </p:cNvPr>
          <p:cNvSpPr/>
          <p:nvPr/>
        </p:nvSpPr>
        <p:spPr>
          <a:xfrm>
            <a:off x="565265" y="515389"/>
            <a:ext cx="964277" cy="33084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677AEF9-F043-23E0-E66D-EC93FD1ABDDE}"/>
              </a:ext>
            </a:extLst>
          </p:cNvPr>
          <p:cNvSpPr/>
          <p:nvPr/>
        </p:nvSpPr>
        <p:spPr>
          <a:xfrm>
            <a:off x="1679171" y="815427"/>
            <a:ext cx="1396537" cy="3008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E1193-461C-BEDE-17EE-F145880D9469}"/>
              </a:ext>
            </a:extLst>
          </p:cNvPr>
          <p:cNvSpPr txBox="1"/>
          <p:nvPr/>
        </p:nvSpPr>
        <p:spPr>
          <a:xfrm>
            <a:off x="8356665" y="606235"/>
            <a:ext cx="3081251" cy="1384995"/>
          </a:xfrm>
          <a:prstGeom prst="rect">
            <a:avLst/>
          </a:prstGeom>
          <a:noFill/>
        </p:spPr>
        <p:txBody>
          <a:bodyPr wrap="square" rtlCol="0">
            <a:spAutoFit/>
          </a:bodyPr>
          <a:lstStyle/>
          <a:p>
            <a:r>
              <a:rPr lang="en-US" sz="2800" b="1">
                <a:latin typeface="Verdana Pro Black" panose="020B0604020202020204" pitchFamily="34" charset="0"/>
              </a:rPr>
              <a:t>Big things come in small packages!</a:t>
            </a:r>
          </a:p>
        </p:txBody>
      </p:sp>
    </p:spTree>
    <p:extLst>
      <p:ext uri="{BB962C8B-B14F-4D97-AF65-F5344CB8AC3E}">
        <p14:creationId xmlns:p14="http://schemas.microsoft.com/office/powerpoint/2010/main" val="22067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8F1146-BFF6-8FCF-14E1-5EF04A59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339"/>
            <a:ext cx="5842549" cy="638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4341A-5F6D-7851-7B4C-6E43B1F3A113}"/>
              </a:ext>
            </a:extLst>
          </p:cNvPr>
          <p:cNvSpPr txBox="1"/>
          <p:nvPr/>
        </p:nvSpPr>
        <p:spPr>
          <a:xfrm>
            <a:off x="836914" y="950880"/>
            <a:ext cx="4488873" cy="1661993"/>
          </a:xfrm>
          <a:prstGeom prst="rect">
            <a:avLst/>
          </a:prstGeom>
          <a:noFill/>
        </p:spPr>
        <p:txBody>
          <a:bodyPr wrap="square" rtlCol="0">
            <a:spAutoFit/>
          </a:bodyPr>
          <a:lstStyle/>
          <a:p>
            <a:r>
              <a:rPr lang="en-US" sz="3400">
                <a:solidFill>
                  <a:srgbClr val="002060"/>
                </a:solidFill>
              </a:rPr>
              <a:t>Energy shots show the least variance from top highest to top lowest! </a:t>
            </a:r>
          </a:p>
        </p:txBody>
      </p:sp>
    </p:spTree>
    <p:extLst>
      <p:ext uri="{BB962C8B-B14F-4D97-AF65-F5344CB8AC3E}">
        <p14:creationId xmlns:p14="http://schemas.microsoft.com/office/powerpoint/2010/main" val="40670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4D1951-C41F-DD0C-2372-4B8D64F1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07437" cy="6583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WLS - Guarana Soda, Original - 10 oz">
            <a:extLst>
              <a:ext uri="{FF2B5EF4-FFF2-40B4-BE49-F238E27FC236}">
                <a16:creationId xmlns:a16="http://schemas.microsoft.com/office/drawing/2014/main" id="{E60A44D9-0E0E-C130-A617-B0C666A95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07" y="1596043"/>
            <a:ext cx="2527675" cy="4641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A13AC-A6A1-79BD-3474-2A017AEC16E5}"/>
              </a:ext>
            </a:extLst>
          </p:cNvPr>
          <p:cNvSpPr txBox="1"/>
          <p:nvPr/>
        </p:nvSpPr>
        <p:spPr>
          <a:xfrm>
            <a:off x="7204496" y="620746"/>
            <a:ext cx="4579096" cy="707886"/>
          </a:xfrm>
          <a:prstGeom prst="rect">
            <a:avLst/>
          </a:prstGeom>
          <a:noFill/>
        </p:spPr>
        <p:txBody>
          <a:bodyPr wrap="square" rtlCol="0">
            <a:spAutoFit/>
          </a:bodyPr>
          <a:lstStyle/>
          <a:p>
            <a:r>
              <a:rPr lang="en-US" sz="4000" b="1">
                <a:solidFill>
                  <a:schemeClr val="tx1">
                    <a:lumMod val="95000"/>
                    <a:lumOff val="5000"/>
                  </a:schemeClr>
                </a:solidFill>
              </a:rPr>
              <a:t>90’S THROWBACK!!</a:t>
            </a:r>
          </a:p>
        </p:txBody>
      </p:sp>
      <p:sp>
        <p:nvSpPr>
          <p:cNvPr id="5" name="Oval 4">
            <a:extLst>
              <a:ext uri="{FF2B5EF4-FFF2-40B4-BE49-F238E27FC236}">
                <a16:creationId xmlns:a16="http://schemas.microsoft.com/office/drawing/2014/main" id="{4E4D3765-AD9A-A4F0-004B-C0688A0859F3}"/>
              </a:ext>
            </a:extLst>
          </p:cNvPr>
          <p:cNvSpPr/>
          <p:nvPr/>
        </p:nvSpPr>
        <p:spPr>
          <a:xfrm>
            <a:off x="1767233" y="1014153"/>
            <a:ext cx="1374978" cy="29094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379115-7D80-E8E3-BAA8-34BB2E367500}"/>
              </a:ext>
            </a:extLst>
          </p:cNvPr>
          <p:cNvSpPr/>
          <p:nvPr/>
        </p:nvSpPr>
        <p:spPr>
          <a:xfrm>
            <a:off x="3468878" y="1596043"/>
            <a:ext cx="1374978" cy="2327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4"/>
                                        </p:tgtEl>
                                      </p:cBhvr>
                                    </p:animEffect>
                                    <p:animScale>
                                      <p:cBhvr>
                                        <p:cTn id="7" dur="11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45F5C06-A6CF-1DAD-D7BD-55C1EEAC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403" y="0"/>
            <a:ext cx="6263409" cy="658368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D43D2CA6-5710-B2B6-3920-64E7929A13E2}"/>
              </a:ext>
            </a:extLst>
          </p:cNvPr>
          <p:cNvSpPr/>
          <p:nvPr/>
        </p:nvSpPr>
        <p:spPr>
          <a:xfrm>
            <a:off x="7248699" y="964276"/>
            <a:ext cx="3989479" cy="2464724"/>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More outliers!</a:t>
            </a:r>
          </a:p>
        </p:txBody>
      </p:sp>
      <p:sp>
        <p:nvSpPr>
          <p:cNvPr id="4" name="TextBox 3">
            <a:extLst>
              <a:ext uri="{FF2B5EF4-FFF2-40B4-BE49-F238E27FC236}">
                <a16:creationId xmlns:a16="http://schemas.microsoft.com/office/drawing/2014/main" id="{477D126B-46F7-0555-299A-C599BD19AE1C}"/>
              </a:ext>
            </a:extLst>
          </p:cNvPr>
          <p:cNvSpPr txBox="1"/>
          <p:nvPr/>
        </p:nvSpPr>
        <p:spPr>
          <a:xfrm>
            <a:off x="698269" y="548777"/>
            <a:ext cx="4788131" cy="1708160"/>
          </a:xfrm>
          <a:prstGeom prst="rect">
            <a:avLst/>
          </a:prstGeom>
          <a:noFill/>
        </p:spPr>
        <p:txBody>
          <a:bodyPr wrap="square" rtlCol="0">
            <a:spAutoFit/>
          </a:bodyPr>
          <a:lstStyle/>
          <a:p>
            <a:r>
              <a:rPr lang="en-US" sz="3500" u="sng"/>
              <a:t>Did you guess Soft Drinks top tens would be the most drastic change?</a:t>
            </a:r>
          </a:p>
        </p:txBody>
      </p:sp>
    </p:spTree>
    <p:extLst>
      <p:ext uri="{BB962C8B-B14F-4D97-AF65-F5344CB8AC3E}">
        <p14:creationId xmlns:p14="http://schemas.microsoft.com/office/powerpoint/2010/main" val="390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6E4F1-BD1B-4ACC-33D0-0766E8DFC0D5}"/>
              </a:ext>
            </a:extLst>
          </p:cNvPr>
          <p:cNvSpPr/>
          <p:nvPr/>
        </p:nvSpPr>
        <p:spPr>
          <a:xfrm>
            <a:off x="0" y="6319157"/>
            <a:ext cx="12192000" cy="5388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8C3CB72F-92D8-8110-B7BE-8CE0AE58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560"/>
            <a:ext cx="5935287" cy="65288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 Supps Hyde Energy Drink | 300mg of Caffeine – CampusProtein.com">
            <a:extLst>
              <a:ext uri="{FF2B5EF4-FFF2-40B4-BE49-F238E27FC236}">
                <a16:creationId xmlns:a16="http://schemas.microsoft.com/office/drawing/2014/main" id="{0B1F4186-A359-6F6B-1CBE-F0B630E97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50" y="2282985"/>
            <a:ext cx="4341229" cy="4341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BFB389-5C1D-F541-8BC3-BA3B8B9B9073}"/>
              </a:ext>
            </a:extLst>
          </p:cNvPr>
          <p:cNvSpPr txBox="1"/>
          <p:nvPr/>
        </p:nvSpPr>
        <p:spPr>
          <a:xfrm>
            <a:off x="6007331" y="233786"/>
            <a:ext cx="6184669" cy="1815882"/>
          </a:xfrm>
          <a:prstGeom prst="rect">
            <a:avLst/>
          </a:prstGeom>
          <a:noFill/>
        </p:spPr>
        <p:txBody>
          <a:bodyPr wrap="square" rtlCol="0">
            <a:spAutoFit/>
          </a:bodyPr>
          <a:lstStyle/>
          <a:p>
            <a:r>
              <a:rPr lang="en-US" sz="2800">
                <a:solidFill>
                  <a:srgbClr val="7030A0"/>
                </a:solidFill>
                <a:latin typeface="Verdana Pro Black" panose="020B0A04030504040204" pitchFamily="34" charset="0"/>
              </a:rPr>
              <a:t>Energy drinks are a close second to coffee but the 400mg in a Hyde extreme would still do the trick.</a:t>
            </a:r>
          </a:p>
        </p:txBody>
      </p:sp>
      <p:sp>
        <p:nvSpPr>
          <p:cNvPr id="3" name="Oval 2">
            <a:extLst>
              <a:ext uri="{FF2B5EF4-FFF2-40B4-BE49-F238E27FC236}">
                <a16:creationId xmlns:a16="http://schemas.microsoft.com/office/drawing/2014/main" id="{E826AC2F-5D2F-1EF4-507E-AA537178C467}"/>
              </a:ext>
            </a:extLst>
          </p:cNvPr>
          <p:cNvSpPr/>
          <p:nvPr/>
        </p:nvSpPr>
        <p:spPr>
          <a:xfrm>
            <a:off x="3823855" y="1157116"/>
            <a:ext cx="1895301" cy="2633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FBB50DA-80D9-E0E4-3EA3-B60032245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1" y="0"/>
            <a:ext cx="5439021" cy="6616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24697B-E681-0857-3686-F66CA322170D}"/>
              </a:ext>
            </a:extLst>
          </p:cNvPr>
          <p:cNvSpPr txBox="1"/>
          <p:nvPr/>
        </p:nvSpPr>
        <p:spPr>
          <a:xfrm>
            <a:off x="714895" y="1479665"/>
            <a:ext cx="5253643" cy="1138773"/>
          </a:xfrm>
          <a:prstGeom prst="rect">
            <a:avLst/>
          </a:prstGeom>
          <a:noFill/>
        </p:spPr>
        <p:txBody>
          <a:bodyPr wrap="square" rtlCol="0">
            <a:spAutoFit/>
          </a:bodyPr>
          <a:lstStyle/>
          <a:p>
            <a:r>
              <a:rPr lang="en-US" sz="3400">
                <a:solidFill>
                  <a:srgbClr val="0070C0"/>
                </a:solidFill>
              </a:rPr>
              <a:t>Nice even decline in caffeine content </a:t>
            </a:r>
          </a:p>
        </p:txBody>
      </p:sp>
    </p:spTree>
    <p:extLst>
      <p:ext uri="{BB962C8B-B14F-4D97-AF65-F5344CB8AC3E}">
        <p14:creationId xmlns:p14="http://schemas.microsoft.com/office/powerpoint/2010/main" val="25967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8" descr="Icon&#10;&#10;Description automatically generated">
            <a:extLst>
              <a:ext uri="{FF2B5EF4-FFF2-40B4-BE49-F238E27FC236}">
                <a16:creationId xmlns:a16="http://schemas.microsoft.com/office/drawing/2014/main" id="{EB70E76C-6852-EF39-2456-0ABEBCE36413}"/>
              </a:ext>
            </a:extLst>
          </p:cNvPr>
          <p:cNvPicPr>
            <a:picLocks noChangeAspect="1"/>
          </p:cNvPicPr>
          <p:nvPr/>
        </p:nvPicPr>
        <p:blipFill rotWithShape="1">
          <a:blip r:embed="rId2"/>
          <a:srcRect t="17152" b="11179"/>
          <a:stretch/>
        </p:blipFill>
        <p:spPr>
          <a:xfrm>
            <a:off x="-32" y="10"/>
            <a:ext cx="12192031" cy="4915066"/>
          </a:xfrm>
          <a:prstGeom prst="rect">
            <a:avLst/>
          </a:prstGeom>
        </p:spPr>
      </p:pic>
      <p:sp>
        <p:nvSpPr>
          <p:cNvPr id="90" name="Rectangle 8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E6FD0E-EF8F-34C7-C695-0A3C310EC6AE}"/>
              </a:ext>
            </a:extLst>
          </p:cNvPr>
          <p:cNvSpPr>
            <a:spLocks noGrp="1"/>
          </p:cNvSpPr>
          <p:nvPr>
            <p:ph type="ctrTitle"/>
          </p:nvPr>
        </p:nvSpPr>
        <p:spPr>
          <a:xfrm>
            <a:off x="612116" y="5120640"/>
            <a:ext cx="11427940" cy="1142176"/>
          </a:xfrm>
        </p:spPr>
        <p:txBody>
          <a:bodyPr>
            <a:noAutofit/>
          </a:bodyPr>
          <a:lstStyle/>
          <a:p>
            <a:pPr algn="ctr"/>
            <a:r>
              <a:rPr lang="en-US" sz="4800" b="1">
                <a:solidFill>
                  <a:srgbClr val="FFFFFF"/>
                </a:solidFill>
                <a:cs typeface="Calibri Light"/>
              </a:rPr>
              <a:t>How much caffeine in your favorite brands?</a:t>
            </a:r>
            <a:endParaRPr lang="en-US" b="1"/>
          </a:p>
        </p:txBody>
      </p:sp>
      <p:sp>
        <p:nvSpPr>
          <p:cNvPr id="92" name="Rectangle 9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3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9E-80BB-E0C7-FAFD-D3C4368D17F2}"/>
              </a:ext>
            </a:extLst>
          </p:cNvPr>
          <p:cNvSpPr>
            <a:spLocks noGrp="1"/>
          </p:cNvSpPr>
          <p:nvPr>
            <p:ph type="title" idx="4294967295"/>
          </p:nvPr>
        </p:nvSpPr>
        <p:spPr>
          <a:xfrm>
            <a:off x="188927" y="551061"/>
            <a:ext cx="4340674" cy="3554319"/>
          </a:xfrm>
        </p:spPr>
        <p:txBody>
          <a:bodyPr>
            <a:noAutofit/>
          </a:bodyPr>
          <a:lstStyle/>
          <a:p>
            <a:br>
              <a:rPr lang="en-US" sz="9600">
                <a:cs typeface="Calibri Light"/>
              </a:rPr>
            </a:br>
            <a:r>
              <a:rPr lang="en-US" sz="8300">
                <a:cs typeface="Calibri Light"/>
              </a:rPr>
              <a:t>Common</a:t>
            </a:r>
            <a:br>
              <a:rPr lang="en-US" sz="8300">
                <a:cs typeface="Calibri Light"/>
              </a:rPr>
            </a:br>
            <a:r>
              <a:rPr lang="en-US" sz="8300">
                <a:cs typeface="Calibri Light"/>
              </a:rPr>
              <a:t>Brands</a:t>
            </a:r>
          </a:p>
        </p:txBody>
      </p:sp>
      <p:pic>
        <p:nvPicPr>
          <p:cNvPr id="4" name="Picture 4" descr="Logo, company name&#10;&#10;Description automatically generated">
            <a:extLst>
              <a:ext uri="{FF2B5EF4-FFF2-40B4-BE49-F238E27FC236}">
                <a16:creationId xmlns:a16="http://schemas.microsoft.com/office/drawing/2014/main" id="{E0596ED4-F0AC-797C-C103-ACC0189817C6}"/>
              </a:ext>
            </a:extLst>
          </p:cNvPr>
          <p:cNvPicPr>
            <a:picLocks noChangeAspect="1"/>
          </p:cNvPicPr>
          <p:nvPr/>
        </p:nvPicPr>
        <p:blipFill>
          <a:blip r:embed="rId3"/>
          <a:stretch>
            <a:fillRect/>
          </a:stretch>
        </p:blipFill>
        <p:spPr>
          <a:xfrm>
            <a:off x="4905814" y="2986640"/>
            <a:ext cx="3146611" cy="2359958"/>
          </a:xfrm>
          <a:prstGeom prst="rect">
            <a:avLst/>
          </a:prstGeom>
        </p:spPr>
      </p:pic>
      <p:pic>
        <p:nvPicPr>
          <p:cNvPr id="5" name="Picture 5" descr="Text&#10;&#10;Description automatically generated">
            <a:extLst>
              <a:ext uri="{FF2B5EF4-FFF2-40B4-BE49-F238E27FC236}">
                <a16:creationId xmlns:a16="http://schemas.microsoft.com/office/drawing/2014/main" id="{4285025C-6F69-C618-882A-E41F7972A72E}"/>
              </a:ext>
            </a:extLst>
          </p:cNvPr>
          <p:cNvPicPr>
            <a:picLocks noChangeAspect="1"/>
          </p:cNvPicPr>
          <p:nvPr/>
        </p:nvPicPr>
        <p:blipFill>
          <a:blip r:embed="rId4"/>
          <a:stretch>
            <a:fillRect/>
          </a:stretch>
        </p:blipFill>
        <p:spPr>
          <a:xfrm>
            <a:off x="9838727" y="471820"/>
            <a:ext cx="1995026" cy="2015621"/>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7D2D6C45-C516-B7D3-66E7-FB710614121E}"/>
              </a:ext>
            </a:extLst>
          </p:cNvPr>
          <p:cNvPicPr>
            <a:picLocks noChangeAspect="1"/>
          </p:cNvPicPr>
          <p:nvPr/>
        </p:nvPicPr>
        <p:blipFill>
          <a:blip r:embed="rId5"/>
          <a:stretch>
            <a:fillRect/>
          </a:stretch>
        </p:blipFill>
        <p:spPr>
          <a:xfrm>
            <a:off x="7511938" y="460713"/>
            <a:ext cx="2036019" cy="2024813"/>
          </a:xfrm>
          <a:prstGeom prst="rect">
            <a:avLst/>
          </a:prstGeom>
        </p:spPr>
      </p:pic>
      <p:pic>
        <p:nvPicPr>
          <p:cNvPr id="8" name="Picture 8" descr="Logo, company name&#10;&#10;Description automatically generated">
            <a:extLst>
              <a:ext uri="{FF2B5EF4-FFF2-40B4-BE49-F238E27FC236}">
                <a16:creationId xmlns:a16="http://schemas.microsoft.com/office/drawing/2014/main" id="{03210425-AE65-34F3-A86E-0258F0A12775}"/>
              </a:ext>
            </a:extLst>
          </p:cNvPr>
          <p:cNvPicPr>
            <a:picLocks noChangeAspect="1"/>
          </p:cNvPicPr>
          <p:nvPr/>
        </p:nvPicPr>
        <p:blipFill>
          <a:blip r:embed="rId6"/>
          <a:stretch>
            <a:fillRect/>
          </a:stretch>
        </p:blipFill>
        <p:spPr>
          <a:xfrm>
            <a:off x="4084755" y="500541"/>
            <a:ext cx="3388902" cy="1987559"/>
          </a:xfrm>
          <a:prstGeom prst="rect">
            <a:avLst/>
          </a:prstGeom>
        </p:spPr>
      </p:pic>
      <p:pic>
        <p:nvPicPr>
          <p:cNvPr id="9" name="Picture 9" descr="A picture containing text, silhouette&#10;&#10;Description automatically generated">
            <a:extLst>
              <a:ext uri="{FF2B5EF4-FFF2-40B4-BE49-F238E27FC236}">
                <a16:creationId xmlns:a16="http://schemas.microsoft.com/office/drawing/2014/main" id="{BAA47470-6B30-21A6-2B9E-F97A0F591EC9}"/>
              </a:ext>
            </a:extLst>
          </p:cNvPr>
          <p:cNvPicPr>
            <a:picLocks noChangeAspect="1"/>
          </p:cNvPicPr>
          <p:nvPr/>
        </p:nvPicPr>
        <p:blipFill>
          <a:blip r:embed="rId7"/>
          <a:stretch>
            <a:fillRect/>
          </a:stretch>
        </p:blipFill>
        <p:spPr>
          <a:xfrm>
            <a:off x="8020445" y="3053315"/>
            <a:ext cx="3975847" cy="2215402"/>
          </a:xfrm>
          <a:prstGeom prst="rect">
            <a:avLst/>
          </a:prstGeom>
        </p:spPr>
      </p:pic>
    </p:spTree>
    <p:extLst>
      <p:ext uri="{BB962C8B-B14F-4D97-AF65-F5344CB8AC3E}">
        <p14:creationId xmlns:p14="http://schemas.microsoft.com/office/powerpoint/2010/main" val="338840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4914D522-8A11-1C3E-6AC1-0A4D2BFC0A70}"/>
              </a:ext>
            </a:extLst>
          </p:cNvPr>
          <p:cNvGraphicFramePr>
            <a:graphicFrameLocks noGrp="1"/>
          </p:cNvGraphicFramePr>
          <p:nvPr>
            <p:extLst>
              <p:ext uri="{D42A27DB-BD31-4B8C-83A1-F6EECF244321}">
                <p14:modId xmlns:p14="http://schemas.microsoft.com/office/powerpoint/2010/main" val="3906654768"/>
              </p:ext>
            </p:extLst>
          </p:nvPr>
        </p:nvGraphicFramePr>
        <p:xfrm>
          <a:off x="1104449" y="964692"/>
          <a:ext cx="3117859" cy="414814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028567">
                  <a:extLst>
                    <a:ext uri="{9D8B030D-6E8A-4147-A177-3AD203B41FA5}">
                      <a16:colId xmlns:a16="http://schemas.microsoft.com/office/drawing/2014/main" val="1606723623"/>
                    </a:ext>
                  </a:extLst>
                </a:gridCol>
                <a:gridCol w="1089292">
                  <a:extLst>
                    <a:ext uri="{9D8B030D-6E8A-4147-A177-3AD203B41FA5}">
                      <a16:colId xmlns:a16="http://schemas.microsoft.com/office/drawing/2014/main" val="724097567"/>
                    </a:ext>
                  </a:extLst>
                </a:gridCol>
              </a:tblGrid>
              <a:tr h="854675">
                <a:tc>
                  <a:txBody>
                    <a:bodyPr/>
                    <a:lstStyle/>
                    <a:p>
                      <a:r>
                        <a:rPr lang="en-US" sz="2800" b="0" cap="none" spc="0">
                          <a:solidFill>
                            <a:schemeClr val="tx1"/>
                          </a:solidFill>
                        </a:rPr>
                        <a:t>Starbucks</a:t>
                      </a:r>
                    </a:p>
                  </a:txBody>
                  <a:tcPr marL="162864" marR="162864" marT="81432" marB="162864">
                    <a:lnL w="12700" cmpd="sng">
                      <a:noFill/>
                      <a:prstDash val="solid"/>
                    </a:lnL>
                    <a:lnR w="12700" cmpd="sng">
                      <a:noFill/>
                      <a:prstDash val="solid"/>
                    </a:lnR>
                    <a:lnT w="38100" cmpd="sng">
                      <a:noFill/>
                    </a:lnT>
                    <a:lnB w="12700" cmpd="sng">
                      <a:noFill/>
                      <a:prstDash val="solid"/>
                    </a:lnB>
                    <a:noFill/>
                  </a:tcPr>
                </a:tc>
                <a:tc>
                  <a:txBody>
                    <a:bodyPr/>
                    <a:lstStyle/>
                    <a:p>
                      <a:r>
                        <a:rPr lang="en-US" sz="2800" b="0" cap="none" spc="0">
                          <a:solidFill>
                            <a:schemeClr val="tx1"/>
                          </a:solidFill>
                        </a:rPr>
                        <a:t>27</a:t>
                      </a:r>
                    </a:p>
                  </a:txBody>
                  <a:tcPr marL="162864" marR="162864" marT="81432" marB="162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80484324"/>
                  </a:ext>
                </a:extLst>
              </a:tr>
              <a:tr h="823367">
                <a:tc>
                  <a:txBody>
                    <a:bodyPr/>
                    <a:lstStyle/>
                    <a:p>
                      <a:r>
                        <a:rPr lang="en-US" sz="2800" cap="none" spc="0">
                          <a:solidFill>
                            <a:schemeClr val="tx1"/>
                          </a:solidFill>
                        </a:rPr>
                        <a:t>Monster</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21</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284635997"/>
                  </a:ext>
                </a:extLst>
              </a:tr>
              <a:tr h="823367">
                <a:tc>
                  <a:txBody>
                    <a:bodyPr/>
                    <a:lstStyle/>
                    <a:p>
                      <a:r>
                        <a:rPr lang="en-US" sz="2800" cap="none" spc="0">
                          <a:solidFill>
                            <a:schemeClr val="tx1"/>
                          </a:solidFill>
                        </a:rPr>
                        <a:t>Coca Cola</a:t>
                      </a:r>
                      <a:endParaRPr lang="en-US" sz="2800" cap="none" spc="0" err="1">
                        <a:solidFill>
                          <a:schemeClr val="tx1"/>
                        </a:solidFill>
                      </a:endParaRP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11</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90952283"/>
                  </a:ext>
                </a:extLst>
              </a:tr>
              <a:tr h="823367">
                <a:tc>
                  <a:txBody>
                    <a:bodyPr/>
                    <a:lstStyle/>
                    <a:p>
                      <a:r>
                        <a:rPr lang="en-US" sz="2800" cap="none" spc="0">
                          <a:solidFill>
                            <a:schemeClr val="tx1"/>
                          </a:solidFill>
                        </a:rPr>
                        <a:t>Peets</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933107878"/>
                  </a:ext>
                </a:extLst>
              </a:tr>
              <a:tr h="823367">
                <a:tc>
                  <a:txBody>
                    <a:bodyPr/>
                    <a:lstStyle/>
                    <a:p>
                      <a:r>
                        <a:rPr lang="en-US" sz="2800" cap="none" spc="0">
                          <a:solidFill>
                            <a:schemeClr val="tx1"/>
                          </a:solidFill>
                        </a:rPr>
                        <a:t>Dunkin</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7814013"/>
                  </a:ext>
                </a:extLst>
              </a:tr>
            </a:tbl>
          </a:graphicData>
        </a:graphic>
      </p:graphicFrame>
      <p:pic>
        <p:nvPicPr>
          <p:cNvPr id="5" name="Picture 4">
            <a:extLst>
              <a:ext uri="{FF2B5EF4-FFF2-40B4-BE49-F238E27FC236}">
                <a16:creationId xmlns:a16="http://schemas.microsoft.com/office/drawing/2014/main" id="{0FC3A501-E741-CAD6-C2E8-E0D03E3DB15D}"/>
              </a:ext>
            </a:extLst>
          </p:cNvPr>
          <p:cNvPicPr>
            <a:picLocks noChangeAspect="1"/>
          </p:cNvPicPr>
          <p:nvPr/>
        </p:nvPicPr>
        <p:blipFill>
          <a:blip r:embed="rId3"/>
          <a:stretch>
            <a:fillRect/>
          </a:stretch>
        </p:blipFill>
        <p:spPr>
          <a:xfrm>
            <a:off x="5439623" y="703859"/>
            <a:ext cx="5647928" cy="5632933"/>
          </a:xfrm>
          <a:prstGeom prst="rect">
            <a:avLst/>
          </a:prstGeom>
        </p:spPr>
      </p:pic>
      <p:pic>
        <p:nvPicPr>
          <p:cNvPr id="7" name="Picture 6">
            <a:extLst>
              <a:ext uri="{FF2B5EF4-FFF2-40B4-BE49-F238E27FC236}">
                <a16:creationId xmlns:a16="http://schemas.microsoft.com/office/drawing/2014/main" id="{4D98C70A-A56C-99C7-D7BE-3CF59E3E4EC1}"/>
              </a:ext>
            </a:extLst>
          </p:cNvPr>
          <p:cNvPicPr>
            <a:picLocks noChangeAspect="1"/>
          </p:cNvPicPr>
          <p:nvPr/>
        </p:nvPicPr>
        <p:blipFill>
          <a:blip r:embed="rId4"/>
          <a:stretch>
            <a:fillRect/>
          </a:stretch>
        </p:blipFill>
        <p:spPr>
          <a:xfrm>
            <a:off x="5768324" y="639851"/>
            <a:ext cx="5383235" cy="5468586"/>
          </a:xfrm>
          <a:prstGeom prst="rect">
            <a:avLst/>
          </a:prstGeom>
        </p:spPr>
      </p:pic>
      <p:sp>
        <p:nvSpPr>
          <p:cNvPr id="3" name="TextBox 2">
            <a:extLst>
              <a:ext uri="{FF2B5EF4-FFF2-40B4-BE49-F238E27FC236}">
                <a16:creationId xmlns:a16="http://schemas.microsoft.com/office/drawing/2014/main" id="{A094441C-8F0F-3947-C5CB-398D065DB260}"/>
              </a:ext>
            </a:extLst>
          </p:cNvPr>
          <p:cNvSpPr txBox="1"/>
          <p:nvPr/>
        </p:nvSpPr>
        <p:spPr>
          <a:xfrm>
            <a:off x="1111249" y="5408083"/>
            <a:ext cx="28585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*Other: 531</a:t>
            </a:r>
          </a:p>
        </p:txBody>
      </p:sp>
    </p:spTree>
    <p:extLst>
      <p:ext uri="{BB962C8B-B14F-4D97-AF65-F5344CB8AC3E}">
        <p14:creationId xmlns:p14="http://schemas.microsoft.com/office/powerpoint/2010/main" val="21215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6509366" y="204329"/>
            <a:ext cx="3940919"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Six Main Drink Types</a:t>
            </a:r>
          </a:p>
        </p:txBody>
      </p:sp>
      <p:pic>
        <p:nvPicPr>
          <p:cNvPr id="5" name="Picture 4">
            <a:extLst>
              <a:ext uri="{FF2B5EF4-FFF2-40B4-BE49-F238E27FC236}">
                <a16:creationId xmlns:a16="http://schemas.microsoft.com/office/drawing/2014/main" id="{24D98FA3-2426-F544-ACBC-DB44BF199FAD}"/>
              </a:ext>
            </a:extLst>
          </p:cNvPr>
          <p:cNvPicPr>
            <a:picLocks noChangeAspect="1"/>
          </p:cNvPicPr>
          <p:nvPr/>
        </p:nvPicPr>
        <p:blipFill rotWithShape="1">
          <a:blip r:embed="rId3"/>
          <a:srcRect t="7761"/>
          <a:stretch/>
        </p:blipFill>
        <p:spPr>
          <a:xfrm>
            <a:off x="6096000" y="1033456"/>
            <a:ext cx="5779509" cy="4791087"/>
          </a:xfrm>
          <a:prstGeom prst="rect">
            <a:avLst/>
          </a:prstGeom>
        </p:spPr>
      </p:pic>
      <p:pic>
        <p:nvPicPr>
          <p:cNvPr id="9" name="Picture 8">
            <a:extLst>
              <a:ext uri="{FF2B5EF4-FFF2-40B4-BE49-F238E27FC236}">
                <a16:creationId xmlns:a16="http://schemas.microsoft.com/office/drawing/2014/main" id="{B0E3B4F0-6788-A0B2-C83A-6820CA7CDB1A}"/>
              </a:ext>
            </a:extLst>
          </p:cNvPr>
          <p:cNvPicPr>
            <a:picLocks noChangeAspect="1"/>
          </p:cNvPicPr>
          <p:nvPr/>
        </p:nvPicPr>
        <p:blipFill>
          <a:blip r:embed="rId4"/>
          <a:stretch>
            <a:fillRect/>
          </a:stretch>
        </p:blipFill>
        <p:spPr>
          <a:xfrm>
            <a:off x="316491" y="1150205"/>
            <a:ext cx="5012601" cy="4557588"/>
          </a:xfrm>
          <a:prstGeom prst="rect">
            <a:avLst/>
          </a:prstGeom>
        </p:spPr>
      </p:pic>
      <p:sp>
        <p:nvSpPr>
          <p:cNvPr id="10" name="TextBox 9">
            <a:extLst>
              <a:ext uri="{FF2B5EF4-FFF2-40B4-BE49-F238E27FC236}">
                <a16:creationId xmlns:a16="http://schemas.microsoft.com/office/drawing/2014/main" id="{28AEEA71-185B-1A73-A773-48BB328663DC}"/>
              </a:ext>
            </a:extLst>
          </p:cNvPr>
          <p:cNvSpPr txBox="1"/>
          <p:nvPr/>
        </p:nvSpPr>
        <p:spPr>
          <a:xfrm>
            <a:off x="3348842" y="5485989"/>
            <a:ext cx="3366627" cy="677108"/>
          </a:xfrm>
          <a:prstGeom prst="rect">
            <a:avLst/>
          </a:prstGeom>
          <a:noFill/>
        </p:spPr>
        <p:txBody>
          <a:bodyPr wrap="none" rtlCol="0">
            <a:spAutoFit/>
          </a:bodyPr>
          <a:lstStyle/>
          <a:p>
            <a:r>
              <a:rPr lang="en-US" sz="3800">
                <a:solidFill>
                  <a:srgbClr val="0070C0"/>
                </a:solidFill>
                <a:latin typeface="Angsana New" panose="02020603050405020304" pitchFamily="18" charset="-34"/>
                <a:cs typeface="Angsana New" panose="02020603050405020304" pitchFamily="18" charset="-34"/>
              </a:rPr>
              <a:t>Total Sample Size = 610</a:t>
            </a:r>
          </a:p>
        </p:txBody>
      </p:sp>
    </p:spTree>
    <p:extLst>
      <p:ext uri="{BB962C8B-B14F-4D97-AF65-F5344CB8AC3E}">
        <p14:creationId xmlns:p14="http://schemas.microsoft.com/office/powerpoint/2010/main" val="40866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B1D35-E062-AE66-9CB2-EB5A5239E754}"/>
              </a:ext>
            </a:extLst>
          </p:cNvPr>
          <p:cNvSpPr txBox="1"/>
          <p:nvPr/>
        </p:nvSpPr>
        <p:spPr>
          <a:xfrm>
            <a:off x="571500" y="538842"/>
            <a:ext cx="4067332" cy="830997"/>
          </a:xfrm>
          <a:prstGeom prst="rect">
            <a:avLst/>
          </a:prstGeom>
          <a:noFill/>
        </p:spPr>
        <p:txBody>
          <a:bodyPr wrap="none" rtlCol="0">
            <a:spAutoFit/>
          </a:bodyPr>
          <a:lstStyle/>
          <a:p>
            <a:r>
              <a:rPr lang="en-US" sz="4800">
                <a:solidFill>
                  <a:srgbClr val="0070C0"/>
                </a:solidFill>
                <a:latin typeface="Corbel" panose="020B0503020204020204" pitchFamily="34" charset="0"/>
              </a:rPr>
              <a:t>Brand Analysis!</a:t>
            </a:r>
          </a:p>
        </p:txBody>
      </p:sp>
      <p:sp>
        <p:nvSpPr>
          <p:cNvPr id="3" name="TextBox 2">
            <a:extLst>
              <a:ext uri="{FF2B5EF4-FFF2-40B4-BE49-F238E27FC236}">
                <a16:creationId xmlns:a16="http://schemas.microsoft.com/office/drawing/2014/main" id="{EA98D40A-9908-2E85-ABD3-882F38B657E8}"/>
              </a:ext>
            </a:extLst>
          </p:cNvPr>
          <p:cNvSpPr txBox="1"/>
          <p:nvPr/>
        </p:nvSpPr>
        <p:spPr>
          <a:xfrm>
            <a:off x="571501" y="1812470"/>
            <a:ext cx="11038114" cy="1708160"/>
          </a:xfrm>
          <a:prstGeom prst="rect">
            <a:avLst/>
          </a:prstGeom>
          <a:noFill/>
        </p:spPr>
        <p:txBody>
          <a:bodyPr wrap="square" rtlCol="0">
            <a:spAutoFit/>
          </a:bodyPr>
          <a:lstStyle/>
          <a:p>
            <a:r>
              <a:rPr lang="en-US" sz="3500">
                <a:solidFill>
                  <a:srgbClr val="006600"/>
                </a:solidFill>
                <a:latin typeface="Corbel" panose="020B0503020204020204" pitchFamily="34" charset="0"/>
              </a:rPr>
              <a:t>We are going to take a tour of all the drinks in the different brands and see how they vary by </a:t>
            </a:r>
            <a:r>
              <a:rPr lang="en-US" sz="3500" b="1">
                <a:solidFill>
                  <a:srgbClr val="006600"/>
                </a:solidFill>
                <a:latin typeface="Corbel" panose="020B0503020204020204" pitchFamily="34" charset="0"/>
              </a:rPr>
              <a:t>caffeine (mg)</a:t>
            </a:r>
            <a:r>
              <a:rPr lang="en-US" sz="3500">
                <a:solidFill>
                  <a:srgbClr val="006600"/>
                </a:solidFill>
                <a:latin typeface="Corbel" panose="020B0503020204020204" pitchFamily="34" charset="0"/>
              </a:rPr>
              <a:t> and by </a:t>
            </a:r>
            <a:r>
              <a:rPr lang="en-US" sz="3500" b="1">
                <a:solidFill>
                  <a:srgbClr val="006600"/>
                </a:solidFill>
                <a:latin typeface="Corbel" panose="020B0503020204020204" pitchFamily="34" charset="0"/>
              </a:rPr>
              <a:t>caffeine density (mg per 100 ml)</a:t>
            </a:r>
            <a:endParaRPr lang="en-US" sz="3500">
              <a:solidFill>
                <a:srgbClr val="006600"/>
              </a:solidFill>
              <a:latin typeface="Corbel" panose="020B0503020204020204" pitchFamily="34" charset="0"/>
            </a:endParaRPr>
          </a:p>
        </p:txBody>
      </p:sp>
    </p:spTree>
    <p:extLst>
      <p:ext uri="{BB962C8B-B14F-4D97-AF65-F5344CB8AC3E}">
        <p14:creationId xmlns:p14="http://schemas.microsoft.com/office/powerpoint/2010/main" val="184610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92371" y="491368"/>
            <a:ext cx="3146627" cy="5992221"/>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2400">
                <a:solidFill>
                  <a:srgbClr val="FFFFFF"/>
                </a:solidFill>
              </a:rPr>
              <a:t>All the Peets products have the same volumes except for the Coffee Expresso and Decaf Expresso</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None/>
            </a:pPr>
            <a:r>
              <a:rPr lang="en-US" sz="2400">
                <a:solidFill>
                  <a:srgbClr val="FFFFFF"/>
                </a:solidFill>
              </a:rPr>
              <a:t>The most caffeinated Peet drink is Brewed Coffee with 267mg for 473ml (~16oz)</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Font typeface="Calibri" panose="020F0502020204030204" pitchFamily="34" charset="0"/>
              <a:buNone/>
            </a:pPr>
            <a:r>
              <a:rPr lang="en-US" sz="2400">
                <a:solidFill>
                  <a:srgbClr val="FFFFFF"/>
                </a:solidFill>
              </a:rPr>
              <a:t>Peet's Coffee Expresso and Decaf Expresso have the least amount of caffeine, but their volumes are only 1/10 of other drinks</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1500">
              <a:solidFill>
                <a:srgbClr val="FFFFFF"/>
              </a:solidFill>
            </a:endParaRPr>
          </a:p>
          <a:p>
            <a:pPr marL="0" indent="0">
              <a:spcBef>
                <a:spcPts val="0"/>
              </a:spcBef>
              <a:spcAft>
                <a:spcPts val="600"/>
              </a:spcAft>
              <a:buFont typeface="Calibri" panose="020F0502020204030204" pitchFamily="34" charset="0"/>
              <a:buNone/>
            </a:pPr>
            <a:endParaRPr lang="en-US" sz="1500">
              <a:solidFill>
                <a:srgbClr val="FFFFFF"/>
              </a:solidFill>
            </a:endParaRPr>
          </a:p>
        </p:txBody>
      </p:sp>
      <p:sp>
        <p:nvSpPr>
          <p:cNvPr id="50" name="Rectangle 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9" descr="Chart, bar chart&#10;&#10;Description automatically generated">
            <a:extLst>
              <a:ext uri="{FF2B5EF4-FFF2-40B4-BE49-F238E27FC236}">
                <a16:creationId xmlns:a16="http://schemas.microsoft.com/office/drawing/2014/main" id="{02500435-7E38-6DC0-7ACD-07C1459B83D9}"/>
              </a:ext>
            </a:extLst>
          </p:cNvPr>
          <p:cNvPicPr>
            <a:picLocks noChangeAspect="1"/>
          </p:cNvPicPr>
          <p:nvPr/>
        </p:nvPicPr>
        <p:blipFill>
          <a:blip r:embed="rId3"/>
          <a:stretch>
            <a:fillRect/>
          </a:stretch>
        </p:blipFill>
        <p:spPr>
          <a:xfrm>
            <a:off x="4508311" y="613530"/>
            <a:ext cx="7406184" cy="5494462"/>
          </a:xfrm>
          <a:prstGeom prst="rect">
            <a:avLst/>
          </a:prstGeom>
        </p:spPr>
      </p:pic>
    </p:spTree>
    <p:extLst>
      <p:ext uri="{BB962C8B-B14F-4D97-AF65-F5344CB8AC3E}">
        <p14:creationId xmlns:p14="http://schemas.microsoft.com/office/powerpoint/2010/main" val="38561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3000">
                <a:solidFill>
                  <a:srgbClr val="FFFFFF"/>
                </a:solidFill>
              </a:rPr>
              <a:t>At 157 mg caffeine per 100ml (~ 3 oz), Peet's Coffee Expresso has the highest caffeine content per 100 ml of the Peet products</a:t>
            </a: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r>
              <a:rPr lang="en-US" sz="3000">
                <a:solidFill>
                  <a:srgbClr val="FFFFFF"/>
                </a:solidFill>
                <a:cs typeface="Calibri"/>
              </a:rPr>
              <a:t>Other products except for the Brewed Coffee, the caffeine content is in the range of 30 to 35 mg per 100 ml</a:t>
            </a: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EC7810DA-A7F0-4BCA-F67D-136D3C0A4DA4}"/>
              </a:ext>
            </a:extLst>
          </p:cNvPr>
          <p:cNvPicPr>
            <a:picLocks noChangeAspect="1"/>
          </p:cNvPicPr>
          <p:nvPr/>
        </p:nvPicPr>
        <p:blipFill>
          <a:blip r:embed="rId3"/>
          <a:stretch>
            <a:fillRect/>
          </a:stretch>
        </p:blipFill>
        <p:spPr>
          <a:xfrm>
            <a:off x="4302211" y="695598"/>
            <a:ext cx="7665307" cy="5415317"/>
          </a:xfrm>
          <a:prstGeom prst="rect">
            <a:avLst/>
          </a:prstGeom>
        </p:spPr>
      </p:pic>
    </p:spTree>
    <p:extLst>
      <p:ext uri="{BB962C8B-B14F-4D97-AF65-F5344CB8AC3E}">
        <p14:creationId xmlns:p14="http://schemas.microsoft.com/office/powerpoint/2010/main" val="32996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histogram&#10;&#10;Description automatically generated">
            <a:extLst>
              <a:ext uri="{FF2B5EF4-FFF2-40B4-BE49-F238E27FC236}">
                <a16:creationId xmlns:a16="http://schemas.microsoft.com/office/drawing/2014/main" id="{FAC81FB7-A571-E70E-3AAF-B84A4AEDCB52}"/>
              </a:ext>
            </a:extLst>
          </p:cNvPr>
          <p:cNvPicPr>
            <a:picLocks noChangeAspect="1"/>
          </p:cNvPicPr>
          <p:nvPr/>
        </p:nvPicPr>
        <p:blipFill>
          <a:blip r:embed="rId3"/>
          <a:stretch>
            <a:fillRect/>
          </a:stretch>
        </p:blipFill>
        <p:spPr>
          <a:xfrm>
            <a:off x="4302211" y="559384"/>
            <a:ext cx="7881550" cy="5265556"/>
          </a:xfrm>
          <a:prstGeom prst="rect">
            <a:avLst/>
          </a:prstGeom>
        </p:spPr>
      </p:pic>
      <p:sp>
        <p:nvSpPr>
          <p:cNvPr id="5" name="TextBox 4">
            <a:extLst>
              <a:ext uri="{FF2B5EF4-FFF2-40B4-BE49-F238E27FC236}">
                <a16:creationId xmlns:a16="http://schemas.microsoft.com/office/drawing/2014/main" id="{3B1AB3B5-515F-C3A9-8E45-E937A1BB1771}"/>
              </a:ext>
            </a:extLst>
          </p:cNvPr>
          <p:cNvSpPr txBox="1"/>
          <p:nvPr/>
        </p:nvSpPr>
        <p:spPr>
          <a:xfrm>
            <a:off x="481914" y="471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FFFFFF"/>
              </a:solidFill>
              <a:cs typeface="Calibri"/>
            </a:endParaRPr>
          </a:p>
        </p:txBody>
      </p:sp>
      <p:sp>
        <p:nvSpPr>
          <p:cNvPr id="6" name="TextBox 5">
            <a:extLst>
              <a:ext uri="{FF2B5EF4-FFF2-40B4-BE49-F238E27FC236}">
                <a16:creationId xmlns:a16="http://schemas.microsoft.com/office/drawing/2014/main" id="{53ADC706-C8B9-864A-B34C-C9894019A57F}"/>
              </a:ext>
            </a:extLst>
          </p:cNvPr>
          <p:cNvSpPr txBox="1"/>
          <p:nvPr/>
        </p:nvSpPr>
        <p:spPr>
          <a:xfrm>
            <a:off x="310244" y="448101"/>
            <a:ext cx="36263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rPr>
              <a:t>Bottled Ice Coffee contains 640mg caffeine per 48fl oz bottle – highest among the Starbucks product – exceeds the 400mg recommended</a:t>
            </a:r>
            <a:endParaRPr lang="en-US" sz="2600">
              <a:solidFill>
                <a:srgbClr val="FFFFFF"/>
              </a:solidFill>
              <a:cs typeface="Calibri"/>
            </a:endParaRPr>
          </a:p>
        </p:txBody>
      </p:sp>
      <p:pic>
        <p:nvPicPr>
          <p:cNvPr id="7" name="Picture 7" descr="Graphical user interface&#10;&#10;Description automatically generated">
            <a:extLst>
              <a:ext uri="{FF2B5EF4-FFF2-40B4-BE49-F238E27FC236}">
                <a16:creationId xmlns:a16="http://schemas.microsoft.com/office/drawing/2014/main" id="{EC46FB44-B4BE-B86C-FF0B-64914F78844E}"/>
              </a:ext>
            </a:extLst>
          </p:cNvPr>
          <p:cNvPicPr>
            <a:picLocks noChangeAspect="1"/>
          </p:cNvPicPr>
          <p:nvPr/>
        </p:nvPicPr>
        <p:blipFill>
          <a:blip r:embed="rId4"/>
          <a:stretch>
            <a:fillRect/>
          </a:stretch>
        </p:blipFill>
        <p:spPr>
          <a:xfrm>
            <a:off x="340031" y="3398447"/>
            <a:ext cx="3360025" cy="3290267"/>
          </a:xfrm>
          <a:prstGeom prst="rect">
            <a:avLst/>
          </a:prstGeom>
        </p:spPr>
      </p:pic>
    </p:spTree>
    <p:extLst>
      <p:ext uri="{BB962C8B-B14F-4D97-AF65-F5344CB8AC3E}">
        <p14:creationId xmlns:p14="http://schemas.microsoft.com/office/powerpoint/2010/main" val="203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4C25644-BE15-ACC9-6B38-DF3A53317520}"/>
              </a:ext>
            </a:extLst>
          </p:cNvPr>
          <p:cNvSpPr txBox="1"/>
          <p:nvPr/>
        </p:nvSpPr>
        <p:spPr>
          <a:xfrm>
            <a:off x="-15204" y="223638"/>
            <a:ext cx="4157335"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cs typeface="Calibri"/>
              </a:rPr>
              <a:t>Starbucks 2x Coffee Pod contains 110 mg of caffeine per 100 ml, the highest among the products. 1.5x of the second one, Canned Nitro Cold Brew</a:t>
            </a:r>
          </a:p>
          <a:p>
            <a:endParaRPr lang="en-US" sz="2600">
              <a:solidFill>
                <a:srgbClr val="FFFFFF"/>
              </a:solidFill>
              <a:cs typeface="Calibri"/>
            </a:endParaRPr>
          </a:p>
          <a:p>
            <a:r>
              <a:rPr lang="en-US" sz="2600">
                <a:solidFill>
                  <a:srgbClr val="FFFFFF"/>
                </a:solidFill>
                <a:cs typeface="Calibri"/>
              </a:rPr>
              <a:t>Most of the products contain less than 50mg of caffeine per 100ml.</a:t>
            </a:r>
          </a:p>
          <a:p>
            <a:endParaRPr lang="en-US" sz="2600">
              <a:solidFill>
                <a:srgbClr val="FFFFFF"/>
              </a:solidFill>
              <a:cs typeface="Calibri"/>
            </a:endParaRPr>
          </a:p>
          <a:p>
            <a:r>
              <a:rPr lang="en-US" sz="2600">
                <a:solidFill>
                  <a:srgbClr val="FFFFFF"/>
                </a:solidFill>
                <a:cs typeface="Calibri"/>
              </a:rPr>
              <a:t>The Refreshers Canned, Refreshers, Pink Drink and Decaf Coffee have the lowest caffeine content which is less than 15mg per 100 ml.</a:t>
            </a:r>
          </a:p>
          <a:p>
            <a:endParaRPr lang="en-US">
              <a:solidFill>
                <a:srgbClr val="FFFFFF"/>
              </a:solidFill>
              <a:cs typeface="Calibri"/>
            </a:endParaRPr>
          </a:p>
          <a:p>
            <a:endParaRPr lang="en-US">
              <a:solidFill>
                <a:srgbClr val="FFFFFF"/>
              </a:solidFill>
              <a:cs typeface="Calibri"/>
            </a:endParaRPr>
          </a:p>
        </p:txBody>
      </p:sp>
      <p:grpSp>
        <p:nvGrpSpPr>
          <p:cNvPr id="12" name="Group 11">
            <a:extLst>
              <a:ext uri="{FF2B5EF4-FFF2-40B4-BE49-F238E27FC236}">
                <a16:creationId xmlns:a16="http://schemas.microsoft.com/office/drawing/2014/main" id="{59F69356-A0FC-5EBC-E355-4F588A7EEC25}"/>
              </a:ext>
            </a:extLst>
          </p:cNvPr>
          <p:cNvGrpSpPr/>
          <p:nvPr/>
        </p:nvGrpSpPr>
        <p:grpSpPr>
          <a:xfrm>
            <a:off x="4497860" y="802213"/>
            <a:ext cx="7376983" cy="5074417"/>
            <a:chOff x="4497860" y="802213"/>
            <a:chExt cx="7376983" cy="5074417"/>
          </a:xfrm>
        </p:grpSpPr>
        <p:pic>
          <p:nvPicPr>
            <p:cNvPr id="2" name="Picture 4" descr="Chart, histogram&#10;&#10;Description automatically generated">
              <a:extLst>
                <a:ext uri="{FF2B5EF4-FFF2-40B4-BE49-F238E27FC236}">
                  <a16:creationId xmlns:a16="http://schemas.microsoft.com/office/drawing/2014/main" id="{8B0C1F8C-0BC2-0FD2-6A0A-6AE99DA3D6B6}"/>
                </a:ext>
              </a:extLst>
            </p:cNvPr>
            <p:cNvPicPr>
              <a:picLocks noChangeAspect="1"/>
            </p:cNvPicPr>
            <p:nvPr/>
          </p:nvPicPr>
          <p:blipFill>
            <a:blip r:embed="rId3"/>
            <a:stretch>
              <a:fillRect/>
            </a:stretch>
          </p:blipFill>
          <p:spPr>
            <a:xfrm>
              <a:off x="4497860" y="802213"/>
              <a:ext cx="7376983" cy="4985843"/>
            </a:xfrm>
            <a:prstGeom prst="rect">
              <a:avLst/>
            </a:prstGeom>
          </p:spPr>
        </p:pic>
        <p:pic>
          <p:nvPicPr>
            <p:cNvPr id="11" name="Picture 10">
              <a:extLst>
                <a:ext uri="{FF2B5EF4-FFF2-40B4-BE49-F238E27FC236}">
                  <a16:creationId xmlns:a16="http://schemas.microsoft.com/office/drawing/2014/main" id="{207BB4FB-4486-EE68-F3D5-58283DB3A640}"/>
                </a:ext>
              </a:extLst>
            </p:cNvPr>
            <p:cNvPicPr>
              <a:picLocks noChangeAspect="1"/>
            </p:cNvPicPr>
            <p:nvPr/>
          </p:nvPicPr>
          <p:blipFill rotWithShape="1">
            <a:blip r:embed="rId4"/>
            <a:srcRect l="45750" t="95212" r="24504" b="-973"/>
            <a:stretch/>
          </p:blipFill>
          <p:spPr>
            <a:xfrm>
              <a:off x="8049871" y="5564731"/>
              <a:ext cx="2279539" cy="311899"/>
            </a:xfrm>
            <a:prstGeom prst="rect">
              <a:avLst/>
            </a:prstGeom>
          </p:spPr>
        </p:pic>
      </p:grpSp>
    </p:spTree>
    <p:extLst>
      <p:ext uri="{BB962C8B-B14F-4D97-AF65-F5344CB8AC3E}">
        <p14:creationId xmlns:p14="http://schemas.microsoft.com/office/powerpoint/2010/main" val="24491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B215B229-A874-0AD6-7D6E-1B0FE7E2C480}"/>
              </a:ext>
            </a:extLst>
          </p:cNvPr>
          <p:cNvPicPr>
            <a:picLocks noChangeAspect="1"/>
          </p:cNvPicPr>
          <p:nvPr/>
        </p:nvPicPr>
        <p:blipFill>
          <a:blip r:embed="rId3"/>
          <a:stretch>
            <a:fillRect/>
          </a:stretch>
        </p:blipFill>
        <p:spPr>
          <a:xfrm>
            <a:off x="4261022" y="587712"/>
            <a:ext cx="7685902" cy="5198603"/>
          </a:xfrm>
          <a:prstGeom prst="rect">
            <a:avLst/>
          </a:prstGeom>
        </p:spPr>
      </p:pic>
      <p:sp>
        <p:nvSpPr>
          <p:cNvPr id="6" name="TextBox 5">
            <a:extLst>
              <a:ext uri="{FF2B5EF4-FFF2-40B4-BE49-F238E27FC236}">
                <a16:creationId xmlns:a16="http://schemas.microsoft.com/office/drawing/2014/main" id="{F211118E-4AAA-255B-239C-5F36FFE5B3A1}"/>
              </a:ext>
            </a:extLst>
          </p:cNvPr>
          <p:cNvSpPr txBox="1"/>
          <p:nvPr/>
        </p:nvSpPr>
        <p:spPr>
          <a:xfrm>
            <a:off x="407100" y="366623"/>
            <a:ext cx="305211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The top 4 with highest caffeine content has at least 210 mg per drink, led by the Iced Coffee with 297 mg.</a:t>
            </a:r>
          </a:p>
          <a:p>
            <a:endParaRPr lang="en-US" sz="2800">
              <a:solidFill>
                <a:srgbClr val="FFFFFF"/>
              </a:solidFill>
              <a:cs typeface="Calibri"/>
            </a:endParaRPr>
          </a:p>
          <a:p>
            <a:r>
              <a:rPr lang="en-US" sz="2800">
                <a:solidFill>
                  <a:srgbClr val="FFFFFF"/>
                </a:solidFill>
                <a:cs typeface="Calibri"/>
              </a:rPr>
              <a:t>The next group is in the range from 100mg to 200 mg.</a:t>
            </a:r>
          </a:p>
          <a:p>
            <a:endParaRPr lang="en-US" sz="2800">
              <a:solidFill>
                <a:srgbClr val="FFFFFF"/>
              </a:solidFill>
              <a:cs typeface="Calibri"/>
            </a:endParaRPr>
          </a:p>
          <a:p>
            <a:r>
              <a:rPr lang="en-US" sz="2800">
                <a:solidFill>
                  <a:srgbClr val="FFFFFF"/>
                </a:solidFill>
                <a:cs typeface="Calibri"/>
              </a:rPr>
              <a:t>Tea has the least caffeine content.</a:t>
            </a:r>
          </a:p>
        </p:txBody>
      </p:sp>
    </p:spTree>
    <p:extLst>
      <p:ext uri="{BB962C8B-B14F-4D97-AF65-F5344CB8AC3E}">
        <p14:creationId xmlns:p14="http://schemas.microsoft.com/office/powerpoint/2010/main" val="1944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3" descr="Chart, bar chart&#10;&#10;Description automatically generated">
            <a:extLst>
              <a:ext uri="{FF2B5EF4-FFF2-40B4-BE49-F238E27FC236}">
                <a16:creationId xmlns:a16="http://schemas.microsoft.com/office/drawing/2014/main" id="{EC23D477-0B8D-822C-B6F1-DC53B49811D1}"/>
              </a:ext>
            </a:extLst>
          </p:cNvPr>
          <p:cNvPicPr>
            <a:picLocks noChangeAspect="1"/>
          </p:cNvPicPr>
          <p:nvPr/>
        </p:nvPicPr>
        <p:blipFill>
          <a:blip r:embed="rId3"/>
          <a:stretch>
            <a:fillRect/>
          </a:stretch>
        </p:blipFill>
        <p:spPr>
          <a:xfrm>
            <a:off x="4240428" y="527664"/>
            <a:ext cx="7912442" cy="5349591"/>
          </a:xfrm>
          <a:prstGeom prst="rect">
            <a:avLst/>
          </a:prstGeom>
        </p:spPr>
      </p:pic>
      <p:sp>
        <p:nvSpPr>
          <p:cNvPr id="4" name="TextBox 3">
            <a:extLst>
              <a:ext uri="{FF2B5EF4-FFF2-40B4-BE49-F238E27FC236}">
                <a16:creationId xmlns:a16="http://schemas.microsoft.com/office/drawing/2014/main" id="{FCE9BE88-91D2-A4C8-503E-22A4C1A4817E}"/>
              </a:ext>
            </a:extLst>
          </p:cNvPr>
          <p:cNvSpPr txBox="1"/>
          <p:nvPr/>
        </p:nvSpPr>
        <p:spPr>
          <a:xfrm>
            <a:off x="122245" y="269525"/>
            <a:ext cx="38496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rPr>
              <a:t>At 60 mg caffeine per 100ml (~ 3 oz), Extra Charged Coffee has the highest caffeine content per 100 ml of the Peet products.</a:t>
            </a:r>
            <a:endParaRPr lang="en-US" sz="2200">
              <a:solidFill>
                <a:srgbClr val="000000"/>
              </a:solidFill>
              <a:cs typeface="Calibri" panose="020F0502020204030204"/>
            </a:endParaRPr>
          </a:p>
          <a:p>
            <a:endParaRPr lang="en-US" sz="2200">
              <a:solidFill>
                <a:srgbClr val="FFFFFF"/>
              </a:solidFill>
              <a:cs typeface="Calibri"/>
            </a:endParaRPr>
          </a:p>
          <a:p>
            <a:r>
              <a:rPr lang="en-US" sz="2200">
                <a:solidFill>
                  <a:schemeClr val="bg1"/>
                </a:solidFill>
                <a:ea typeface="+mn-lt"/>
                <a:cs typeface="+mn-lt"/>
              </a:rPr>
              <a:t>Extra Charged Coffee packs 20% more caffeine than classic Hot and Iced Coffee</a:t>
            </a:r>
          </a:p>
          <a:p>
            <a:endParaRPr lang="en-US" sz="2200">
              <a:solidFill>
                <a:schemeClr val="bg1"/>
              </a:solidFill>
              <a:ea typeface="+mn-lt"/>
              <a:cs typeface="+mn-lt"/>
            </a:endParaRPr>
          </a:p>
          <a:p>
            <a:r>
              <a:rPr lang="en-US" sz="2200">
                <a:solidFill>
                  <a:schemeClr val="bg1"/>
                </a:solidFill>
                <a:cs typeface="Calibri"/>
              </a:rPr>
              <a:t>(The additional caffeine is extracted from the coffee bean before going the roasting process – to keep the same flavor)</a:t>
            </a:r>
          </a:p>
        </p:txBody>
      </p:sp>
      <p:pic>
        <p:nvPicPr>
          <p:cNvPr id="5" name="Picture 5" descr="A picture containing text, cup, coffee, drink&#10;&#10;Description automatically generated">
            <a:extLst>
              <a:ext uri="{FF2B5EF4-FFF2-40B4-BE49-F238E27FC236}">
                <a16:creationId xmlns:a16="http://schemas.microsoft.com/office/drawing/2014/main" id="{2F445F91-BAD7-5771-3999-8A283C2BE356}"/>
              </a:ext>
            </a:extLst>
          </p:cNvPr>
          <p:cNvPicPr>
            <a:picLocks noChangeAspect="1"/>
          </p:cNvPicPr>
          <p:nvPr/>
        </p:nvPicPr>
        <p:blipFill>
          <a:blip r:embed="rId4"/>
          <a:stretch>
            <a:fillRect/>
          </a:stretch>
        </p:blipFill>
        <p:spPr>
          <a:xfrm>
            <a:off x="1741584" y="4758997"/>
            <a:ext cx="2012950" cy="2012950"/>
          </a:xfrm>
          <a:prstGeom prst="rect">
            <a:avLst/>
          </a:prstGeom>
        </p:spPr>
      </p:pic>
    </p:spTree>
    <p:extLst>
      <p:ext uri="{BB962C8B-B14F-4D97-AF65-F5344CB8AC3E}">
        <p14:creationId xmlns:p14="http://schemas.microsoft.com/office/powerpoint/2010/main" val="27510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bar chart&#10;&#10;Description automatically generated">
            <a:extLst>
              <a:ext uri="{FF2B5EF4-FFF2-40B4-BE49-F238E27FC236}">
                <a16:creationId xmlns:a16="http://schemas.microsoft.com/office/drawing/2014/main" id="{A2E13347-E396-5DC0-D3F4-B18A82E1BF7A}"/>
              </a:ext>
            </a:extLst>
          </p:cNvPr>
          <p:cNvPicPr>
            <a:picLocks noChangeAspect="1"/>
          </p:cNvPicPr>
          <p:nvPr/>
        </p:nvPicPr>
        <p:blipFill>
          <a:blip r:embed="rId3"/>
          <a:stretch>
            <a:fillRect/>
          </a:stretch>
        </p:blipFill>
        <p:spPr>
          <a:xfrm>
            <a:off x="4312508" y="540277"/>
            <a:ext cx="7603523" cy="5303770"/>
          </a:xfrm>
          <a:prstGeom prst="rect">
            <a:avLst/>
          </a:prstGeom>
        </p:spPr>
      </p:pic>
      <p:sp>
        <p:nvSpPr>
          <p:cNvPr id="5" name="TextBox 4">
            <a:extLst>
              <a:ext uri="{FF2B5EF4-FFF2-40B4-BE49-F238E27FC236}">
                <a16:creationId xmlns:a16="http://schemas.microsoft.com/office/drawing/2014/main" id="{FFCCC93A-6ACF-CE34-3B12-50CE2F64CCA3}"/>
              </a:ext>
            </a:extLst>
          </p:cNvPr>
          <p:cNvSpPr txBox="1"/>
          <p:nvPr/>
        </p:nvSpPr>
        <p:spPr>
          <a:xfrm>
            <a:off x="278651" y="224124"/>
            <a:ext cx="370814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chemeClr val="bg1"/>
                </a:solidFill>
                <a:ea typeface="+mn-lt"/>
                <a:cs typeface="+mn-lt"/>
              </a:rPr>
              <a:t>Java Monster appears to contain the same “Energy Blend” as regular Monster. But the coffee extract adds appx 40mg of caffeine, making Java Monster the highest in caffeine among the products in the sample.</a:t>
            </a:r>
          </a:p>
          <a:p>
            <a:endParaRPr lang="en-US" sz="2600">
              <a:solidFill>
                <a:schemeClr val="bg1"/>
              </a:solidFill>
              <a:ea typeface="+mn-lt"/>
              <a:cs typeface="+mn-lt"/>
            </a:endParaRPr>
          </a:p>
          <a:p>
            <a:r>
              <a:rPr lang="en-US" sz="2600">
                <a:solidFill>
                  <a:schemeClr val="bg1"/>
                </a:solidFill>
                <a:ea typeface="+mn-lt"/>
                <a:cs typeface="+mn-lt"/>
              </a:rPr>
              <a:t>Most of Monster drinks stay below 200 mg and have more than 130mg of caffeine in the can.</a:t>
            </a:r>
          </a:p>
        </p:txBody>
      </p:sp>
    </p:spTree>
    <p:extLst>
      <p:ext uri="{BB962C8B-B14F-4D97-AF65-F5344CB8AC3E}">
        <p14:creationId xmlns:p14="http://schemas.microsoft.com/office/powerpoint/2010/main" val="744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4" descr="Chart, bar chart&#10;&#10;Description automatically generated">
            <a:extLst>
              <a:ext uri="{FF2B5EF4-FFF2-40B4-BE49-F238E27FC236}">
                <a16:creationId xmlns:a16="http://schemas.microsoft.com/office/drawing/2014/main" id="{22CB8FAF-85FF-A5D3-DFB9-17F48CFB8D65}"/>
              </a:ext>
            </a:extLst>
          </p:cNvPr>
          <p:cNvPicPr>
            <a:picLocks noChangeAspect="1"/>
          </p:cNvPicPr>
          <p:nvPr/>
        </p:nvPicPr>
        <p:blipFill>
          <a:blip r:embed="rId3"/>
          <a:stretch>
            <a:fillRect/>
          </a:stretch>
        </p:blipFill>
        <p:spPr>
          <a:xfrm>
            <a:off x="4178643" y="581467"/>
            <a:ext cx="7675604" cy="5355256"/>
          </a:xfrm>
          <a:prstGeom prst="rect">
            <a:avLst/>
          </a:prstGeom>
        </p:spPr>
      </p:pic>
      <p:sp>
        <p:nvSpPr>
          <p:cNvPr id="5" name="TextBox 4">
            <a:extLst>
              <a:ext uri="{FF2B5EF4-FFF2-40B4-BE49-F238E27FC236}">
                <a16:creationId xmlns:a16="http://schemas.microsoft.com/office/drawing/2014/main" id="{9092DFC4-8A9F-9F67-2E26-62FCAA20EADC}"/>
              </a:ext>
            </a:extLst>
          </p:cNvPr>
          <p:cNvSpPr txBox="1"/>
          <p:nvPr/>
        </p:nvSpPr>
        <p:spPr>
          <a:xfrm>
            <a:off x="173868" y="434996"/>
            <a:ext cx="36490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FFFFF"/>
                </a:solidFill>
                <a:cs typeface="Segoe UI"/>
              </a:rPr>
              <a:t>Java Monster also has the highest caffeine content per 100ml, at 67mg</a:t>
            </a:r>
          </a:p>
          <a:p>
            <a:r>
              <a:rPr lang="en-US" sz="3000">
                <a:cs typeface="Segoe UI"/>
              </a:rPr>
              <a:t>​</a:t>
            </a:r>
          </a:p>
          <a:p>
            <a:r>
              <a:rPr lang="en-US" sz="3000">
                <a:solidFill>
                  <a:srgbClr val="FFFFFF"/>
                </a:solidFill>
                <a:cs typeface="Segoe UI"/>
              </a:rPr>
              <a:t>A big group of Monster stays at 34 mg per 100ml and the lowest is at 25mg.</a:t>
            </a:r>
          </a:p>
        </p:txBody>
      </p:sp>
    </p:spTree>
    <p:extLst>
      <p:ext uri="{BB962C8B-B14F-4D97-AF65-F5344CB8AC3E}">
        <p14:creationId xmlns:p14="http://schemas.microsoft.com/office/powerpoint/2010/main" val="915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0ED442CE-7489-EC3C-BEBE-36E20959AC11}"/>
              </a:ext>
            </a:extLst>
          </p:cNvPr>
          <p:cNvPicPr>
            <a:picLocks noChangeAspect="1"/>
          </p:cNvPicPr>
          <p:nvPr/>
        </p:nvPicPr>
        <p:blipFill>
          <a:blip r:embed="rId3"/>
          <a:stretch>
            <a:fillRect/>
          </a:stretch>
        </p:blipFill>
        <p:spPr>
          <a:xfrm>
            <a:off x="4313910" y="560711"/>
            <a:ext cx="7660448" cy="5472534"/>
          </a:xfrm>
          <a:prstGeom prst="rect">
            <a:avLst/>
          </a:prstGeom>
        </p:spPr>
      </p:pic>
      <p:sp>
        <p:nvSpPr>
          <p:cNvPr id="6" name="TextBox 5">
            <a:extLst>
              <a:ext uri="{FF2B5EF4-FFF2-40B4-BE49-F238E27FC236}">
                <a16:creationId xmlns:a16="http://schemas.microsoft.com/office/drawing/2014/main" id="{C2BD5B12-F719-6915-6FD1-482ECFF2C240}"/>
              </a:ext>
            </a:extLst>
          </p:cNvPr>
          <p:cNvSpPr txBox="1"/>
          <p:nvPr/>
        </p:nvSpPr>
        <p:spPr>
          <a:xfrm>
            <a:off x="211861" y="392747"/>
            <a:ext cx="37749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Among all the Coca-Cola drinks in this sample, Coca-Cola Energy has the most caffeine content at 114 mg per 354 ml (12oz) drink, followed by Coca-Cola with coffee at 69 mg. Others stay at 34mg</a:t>
            </a:r>
          </a:p>
          <a:p>
            <a:endParaRPr lang="en-US" sz="2800">
              <a:solidFill>
                <a:srgbClr val="FFFFFF"/>
              </a:solidFill>
              <a:cs typeface="Calibri"/>
            </a:endParaRPr>
          </a:p>
          <a:p>
            <a:r>
              <a:rPr lang="en-US" sz="2800">
                <a:solidFill>
                  <a:srgbClr val="FFFFFF"/>
                </a:solidFill>
                <a:cs typeface="Calibri"/>
              </a:rPr>
              <a:t>This is 3 to 5 times less than coffee!</a:t>
            </a:r>
          </a:p>
        </p:txBody>
      </p:sp>
    </p:spTree>
    <p:extLst>
      <p:ext uri="{BB962C8B-B14F-4D97-AF65-F5344CB8AC3E}">
        <p14:creationId xmlns:p14="http://schemas.microsoft.com/office/powerpoint/2010/main" val="10731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82912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the distribution of caffeine look like?</a:t>
            </a:r>
          </a:p>
        </p:txBody>
      </p:sp>
      <p:pic>
        <p:nvPicPr>
          <p:cNvPr id="3080" name="Picture 8">
            <a:extLst>
              <a:ext uri="{FF2B5EF4-FFF2-40B4-BE49-F238E27FC236}">
                <a16:creationId xmlns:a16="http://schemas.microsoft.com/office/drawing/2014/main" id="{F21371E3-778A-7C45-657E-621FE847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73" y="1060875"/>
            <a:ext cx="9488398" cy="2537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D14CBA-DA65-80DD-053B-84766663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72" y="4017442"/>
            <a:ext cx="9357769" cy="25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E58C07E-B2FC-03DA-9C78-6A47C6CC033B}"/>
              </a:ext>
            </a:extLst>
          </p:cNvPr>
          <p:cNvPicPr>
            <a:picLocks noChangeAspect="1"/>
          </p:cNvPicPr>
          <p:nvPr/>
        </p:nvPicPr>
        <p:blipFill>
          <a:blip r:embed="rId3"/>
          <a:stretch>
            <a:fillRect/>
          </a:stretch>
        </p:blipFill>
        <p:spPr>
          <a:xfrm>
            <a:off x="3126560" y="746555"/>
            <a:ext cx="7503340" cy="5364889"/>
          </a:xfrm>
          <a:prstGeom prst="rect">
            <a:avLst/>
          </a:prstGeom>
        </p:spPr>
      </p:pic>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Tree>
    <p:extLst>
      <p:ext uri="{BB962C8B-B14F-4D97-AF65-F5344CB8AC3E}">
        <p14:creationId xmlns:p14="http://schemas.microsoft.com/office/powerpoint/2010/main" val="26583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BF99911-1E12-DB59-53C6-F9BF37528CD7}"/>
              </a:ext>
            </a:extLst>
          </p:cNvPr>
          <p:cNvPicPr>
            <a:picLocks noChangeAspect="1"/>
          </p:cNvPicPr>
          <p:nvPr/>
        </p:nvPicPr>
        <p:blipFill>
          <a:blip r:embed="rId3"/>
          <a:stretch>
            <a:fillRect/>
          </a:stretch>
        </p:blipFill>
        <p:spPr>
          <a:xfrm>
            <a:off x="931382" y="772306"/>
            <a:ext cx="7354171" cy="5313387"/>
          </a:xfrm>
          <a:prstGeom prst="rect">
            <a:avLst/>
          </a:prstGeom>
        </p:spPr>
      </p:pic>
      <p:sp>
        <p:nvSpPr>
          <p:cNvPr id="6" name="TextBox 5">
            <a:extLst>
              <a:ext uri="{FF2B5EF4-FFF2-40B4-BE49-F238E27FC236}">
                <a16:creationId xmlns:a16="http://schemas.microsoft.com/office/drawing/2014/main" id="{F6A5E1D1-19AF-C565-8F97-67A3DDADE86D}"/>
              </a:ext>
            </a:extLst>
          </p:cNvPr>
          <p:cNvSpPr txBox="1"/>
          <p:nvPr/>
        </p:nvSpPr>
        <p:spPr>
          <a:xfrm>
            <a:off x="8037090" y="1126671"/>
            <a:ext cx="3626501" cy="3231654"/>
          </a:xfrm>
          <a:prstGeom prst="rect">
            <a:avLst/>
          </a:prstGeom>
          <a:noFill/>
        </p:spPr>
        <p:txBody>
          <a:bodyPr wrap="square" lIns="91440" tIns="45720" rIns="91440" bIns="45720" rtlCol="0" anchor="t">
            <a:spAutoFit/>
          </a:bodyPr>
          <a:lstStyle/>
          <a:p>
            <a:r>
              <a:rPr lang="en-US" sz="3400">
                <a:solidFill>
                  <a:srgbClr val="0070C0"/>
                </a:solidFill>
              </a:rPr>
              <a:t>This violin plot shows the distribution of </a:t>
            </a:r>
            <a:r>
              <a:rPr lang="en-US" sz="3400" b="1">
                <a:solidFill>
                  <a:srgbClr val="0070C0"/>
                </a:solidFill>
              </a:rPr>
              <a:t>caffeine </a:t>
            </a:r>
            <a:r>
              <a:rPr lang="en-US" sz="3400">
                <a:solidFill>
                  <a:srgbClr val="0070C0"/>
                </a:solidFill>
              </a:rPr>
              <a:t>in some of the most common brands.</a:t>
            </a:r>
          </a:p>
        </p:txBody>
      </p:sp>
    </p:spTree>
    <p:extLst>
      <p:ext uri="{BB962C8B-B14F-4D97-AF65-F5344CB8AC3E}">
        <p14:creationId xmlns:p14="http://schemas.microsoft.com/office/powerpoint/2010/main" val="41511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B333892D-4941-DC2B-8052-BADC48F0EA95}"/>
              </a:ext>
            </a:extLst>
          </p:cNvPr>
          <p:cNvPicPr>
            <a:picLocks noChangeAspect="1"/>
          </p:cNvPicPr>
          <p:nvPr/>
        </p:nvPicPr>
        <p:blipFill>
          <a:blip r:embed="rId3"/>
          <a:stretch>
            <a:fillRect/>
          </a:stretch>
        </p:blipFill>
        <p:spPr>
          <a:xfrm>
            <a:off x="794331" y="899292"/>
            <a:ext cx="6896425" cy="5059415"/>
          </a:xfrm>
          <a:prstGeom prst="rect">
            <a:avLst/>
          </a:prstGeom>
        </p:spPr>
      </p:pic>
      <p:sp>
        <p:nvSpPr>
          <p:cNvPr id="3" name="TextBox 2">
            <a:extLst>
              <a:ext uri="{FF2B5EF4-FFF2-40B4-BE49-F238E27FC236}">
                <a16:creationId xmlns:a16="http://schemas.microsoft.com/office/drawing/2014/main" id="{77AD1F41-B0DB-D307-C82F-CE5EF2D52B76}"/>
              </a:ext>
            </a:extLst>
          </p:cNvPr>
          <p:cNvSpPr txBox="1"/>
          <p:nvPr/>
        </p:nvSpPr>
        <p:spPr>
          <a:xfrm>
            <a:off x="7493256" y="1404256"/>
            <a:ext cx="3626501" cy="2708434"/>
          </a:xfrm>
          <a:prstGeom prst="rect">
            <a:avLst/>
          </a:prstGeom>
          <a:noFill/>
        </p:spPr>
        <p:txBody>
          <a:bodyPr wrap="square" rtlCol="0">
            <a:spAutoFit/>
          </a:bodyPr>
          <a:lstStyle/>
          <a:p>
            <a:r>
              <a:rPr lang="en-US" sz="3400">
                <a:solidFill>
                  <a:srgbClr val="0070C0"/>
                </a:solidFill>
              </a:rPr>
              <a:t>This violin plot shows the distribution of </a:t>
            </a:r>
            <a:r>
              <a:rPr lang="en-US" sz="3400" b="1">
                <a:solidFill>
                  <a:srgbClr val="0070C0"/>
                </a:solidFill>
              </a:rPr>
              <a:t>caffeine density</a:t>
            </a:r>
            <a:r>
              <a:rPr lang="en-US" sz="3400">
                <a:solidFill>
                  <a:srgbClr val="0070C0"/>
                </a:solidFill>
              </a:rPr>
              <a:t> per </a:t>
            </a:r>
            <a:r>
              <a:rPr lang="en-US" sz="3400" b="1">
                <a:solidFill>
                  <a:srgbClr val="0070C0"/>
                </a:solidFill>
              </a:rPr>
              <a:t>100 ml.</a:t>
            </a:r>
            <a:endParaRPr lang="en-US" sz="3400">
              <a:solidFill>
                <a:srgbClr val="0070C0"/>
              </a:solidFill>
            </a:endParaRPr>
          </a:p>
        </p:txBody>
      </p:sp>
    </p:spTree>
    <p:extLst>
      <p:ext uri="{BB962C8B-B14F-4D97-AF65-F5344CB8AC3E}">
        <p14:creationId xmlns:p14="http://schemas.microsoft.com/office/powerpoint/2010/main" val="2151525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funnel chart&#10;&#10;Description automatically generated">
            <a:extLst>
              <a:ext uri="{FF2B5EF4-FFF2-40B4-BE49-F238E27FC236}">
                <a16:creationId xmlns:a16="http://schemas.microsoft.com/office/drawing/2014/main" id="{B258EA60-3B81-6499-4E92-77CDE12E4C1A}"/>
              </a:ext>
            </a:extLst>
          </p:cNvPr>
          <p:cNvPicPr>
            <a:picLocks noChangeAspect="1"/>
          </p:cNvPicPr>
          <p:nvPr/>
        </p:nvPicPr>
        <p:blipFill>
          <a:blip r:embed="rId2"/>
          <a:stretch>
            <a:fillRect/>
          </a:stretch>
        </p:blipFill>
        <p:spPr>
          <a:xfrm>
            <a:off x="326451" y="767443"/>
            <a:ext cx="6583215" cy="5085533"/>
          </a:xfrm>
          <a:prstGeom prst="rect">
            <a:avLst/>
          </a:prstGeom>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74992FBE-20DA-16B5-A92A-49F9C2D70DA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cs typeface="Calibri Light"/>
              </a:rPr>
              <a:t>Some types of water do contain caffeine!!</a:t>
            </a:r>
            <a:endParaRPr lang="en-US" sz="4400">
              <a:solidFill>
                <a:srgbClr val="FFFFFF"/>
              </a:solidFill>
            </a:endParaRPr>
          </a:p>
        </p:txBody>
      </p:sp>
      <p:sp>
        <p:nvSpPr>
          <p:cNvPr id="4" name="Text Placeholder 3">
            <a:extLst>
              <a:ext uri="{FF2B5EF4-FFF2-40B4-BE49-F238E27FC236}">
                <a16:creationId xmlns:a16="http://schemas.microsoft.com/office/drawing/2014/main" id="{119078FF-8D8E-0176-EBD1-EDC1B1A3A20F}"/>
              </a:ext>
            </a:extLst>
          </p:cNvPr>
          <p:cNvSpPr>
            <a:spLocks noGrp="1"/>
          </p:cNvSpPr>
          <p:nvPr>
            <p:ph type="body" idx="1"/>
          </p:nvPr>
        </p:nvSpPr>
        <p:spPr>
          <a:xfrm>
            <a:off x="8096885" y="3578084"/>
            <a:ext cx="3659246" cy="2639835"/>
          </a:xfrm>
        </p:spPr>
        <p:txBody>
          <a:bodyPr vert="horz" lIns="91440" tIns="45720" rIns="91440" bIns="45720" rtlCol="0">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398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106697" y="704088"/>
            <a:ext cx="7070920" cy="4896612"/>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248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76290" y="1021080"/>
            <a:ext cx="3659246" cy="40896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a:p>
            <a:pPr defTabSz="914400">
              <a:lnSpc>
                <a:spcPct val="85000"/>
              </a:lnSpc>
              <a:spcBef>
                <a:spcPct val="0"/>
              </a:spcBef>
              <a:spcAft>
                <a:spcPts val="600"/>
              </a:spcAft>
            </a:pPr>
            <a:endParaRPr lang="en-US" sz="4400" spc="-50">
              <a:solidFill>
                <a:srgbClr val="FFFFFF"/>
              </a:solidFill>
              <a:latin typeface="+mj-lt"/>
              <a:ea typeface="+mj-ea"/>
              <a:cs typeface="Calibri Light"/>
            </a:endParaRPr>
          </a:p>
          <a:p>
            <a:pPr defTabSz="914400">
              <a:lnSpc>
                <a:spcPct val="85000"/>
              </a:lnSpc>
              <a:spcBef>
                <a:spcPct val="0"/>
              </a:spcBef>
              <a:spcAft>
                <a:spcPts val="600"/>
              </a:spcAft>
            </a:pPr>
            <a:r>
              <a:rPr lang="en-US" sz="4400" spc="-50">
                <a:solidFill>
                  <a:srgbClr val="FFFFFF"/>
                </a:solidFill>
                <a:latin typeface="+mj-lt"/>
                <a:ea typeface="+mj-ea"/>
                <a:cs typeface="Calibri Light"/>
              </a:rPr>
              <a:t>The caffeine content per 100 ml is in the range from 8 to 28 ml.</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Chart, bar chart&#10;&#10;Description automatically generated">
            <a:extLst>
              <a:ext uri="{FF2B5EF4-FFF2-40B4-BE49-F238E27FC236}">
                <a16:creationId xmlns:a16="http://schemas.microsoft.com/office/drawing/2014/main" id="{D4323396-759F-C327-173E-E3414DB24A48}"/>
              </a:ext>
            </a:extLst>
          </p:cNvPr>
          <p:cNvPicPr>
            <a:picLocks noChangeAspect="1"/>
          </p:cNvPicPr>
          <p:nvPr/>
        </p:nvPicPr>
        <p:blipFill>
          <a:blip r:embed="rId2"/>
          <a:stretch>
            <a:fillRect/>
          </a:stretch>
        </p:blipFill>
        <p:spPr>
          <a:xfrm>
            <a:off x="104173" y="981281"/>
            <a:ext cx="7257326" cy="5088349"/>
          </a:xfrm>
          <a:prstGeom prst="rect">
            <a:avLst/>
          </a:prstGeom>
        </p:spPr>
      </p:pic>
    </p:spTree>
    <p:extLst>
      <p:ext uri="{BB962C8B-B14F-4D97-AF65-F5344CB8AC3E}">
        <p14:creationId xmlns:p14="http://schemas.microsoft.com/office/powerpoint/2010/main" val="146495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endParaRPr lang="en-US" sz="4400" spc="-50">
              <a:solidFill>
                <a:srgbClr val="FFFFFF"/>
              </a:solidFill>
              <a:latin typeface="+mj-lt"/>
              <a:ea typeface="+mj-ea"/>
              <a:cs typeface="Calibri Light"/>
            </a:endParaRP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Chart, bar chart&#10;&#10;Description automatically generated">
            <a:extLst>
              <a:ext uri="{FF2B5EF4-FFF2-40B4-BE49-F238E27FC236}">
                <a16:creationId xmlns:a16="http://schemas.microsoft.com/office/drawing/2014/main" id="{A62B64F1-3E20-B87E-D72A-E44A53A0B231}"/>
              </a:ext>
            </a:extLst>
          </p:cNvPr>
          <p:cNvPicPr>
            <a:picLocks noChangeAspect="1"/>
          </p:cNvPicPr>
          <p:nvPr/>
        </p:nvPicPr>
        <p:blipFill>
          <a:blip r:embed="rId2"/>
          <a:stretch>
            <a:fillRect/>
          </a:stretch>
        </p:blipFill>
        <p:spPr>
          <a:xfrm>
            <a:off x="131271" y="459676"/>
            <a:ext cx="7294365" cy="5043053"/>
          </a:xfrm>
          <a:prstGeom prst="rect">
            <a:avLst/>
          </a:prstGeom>
        </p:spPr>
      </p:pic>
      <p:sp>
        <p:nvSpPr>
          <p:cNvPr id="4" name="TextBox 3">
            <a:extLst>
              <a:ext uri="{FF2B5EF4-FFF2-40B4-BE49-F238E27FC236}">
                <a16:creationId xmlns:a16="http://schemas.microsoft.com/office/drawing/2014/main" id="{B4E8CCD4-3FB5-5D29-5808-CD3A9F72E883}"/>
              </a:ext>
            </a:extLst>
          </p:cNvPr>
          <p:cNvSpPr txBox="1"/>
          <p:nvPr/>
        </p:nvSpPr>
        <p:spPr>
          <a:xfrm>
            <a:off x="8091617" y="255373"/>
            <a:ext cx="363906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Calibri Light"/>
              </a:rPr>
              <a:t>While some sparkling water does not contain caffeine, most of the sparkling water has the caffeine content that varies from 30 mg and up to 120 mg.</a:t>
            </a:r>
            <a:endParaRPr lang="en-US" sz="2800">
              <a:solidFill>
                <a:srgbClr val="FFFFFF"/>
              </a:solidFill>
              <a:latin typeface="Calibri Light"/>
              <a:cs typeface="Calibri Light"/>
            </a:endParaRPr>
          </a:p>
          <a:p>
            <a:endParaRPr lang="en-US" sz="2800">
              <a:solidFill>
                <a:srgbClr val="FFFFFF"/>
              </a:solidFill>
              <a:latin typeface="Calibri Light"/>
              <a:cs typeface="Calibri Light"/>
            </a:endParaRPr>
          </a:p>
          <a:p>
            <a:r>
              <a:rPr lang="en-US" sz="2800">
                <a:solidFill>
                  <a:srgbClr val="FFFFFF"/>
                </a:solidFill>
                <a:latin typeface="Calibri Light"/>
                <a:cs typeface="Calibri Light"/>
              </a:rPr>
              <a:t>The caffeine content per 100 ml ranges from 8 to 34 mg.</a:t>
            </a:r>
          </a:p>
          <a:p>
            <a:endParaRPr lang="en-US" sz="2800">
              <a:solidFill>
                <a:srgbClr val="FFFFFF"/>
              </a:solidFill>
              <a:latin typeface="Calibri Light"/>
              <a:cs typeface="Calibri Light"/>
            </a:endParaRPr>
          </a:p>
          <a:p>
            <a:r>
              <a:rPr lang="en-US" sz="2800">
                <a:solidFill>
                  <a:srgbClr val="FFFFFF"/>
                </a:solidFill>
                <a:latin typeface="Calibri Light"/>
                <a:cs typeface="Calibri Light"/>
              </a:rPr>
              <a:t>Most sparkling water bottles have the same size.</a:t>
            </a:r>
          </a:p>
        </p:txBody>
      </p:sp>
    </p:spTree>
    <p:extLst>
      <p:ext uri="{BB962C8B-B14F-4D97-AF65-F5344CB8AC3E}">
        <p14:creationId xmlns:p14="http://schemas.microsoft.com/office/powerpoint/2010/main" val="11288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331-047F-F348-6F03-ADD8AFD42598}"/>
              </a:ext>
            </a:extLst>
          </p:cNvPr>
          <p:cNvSpPr>
            <a:spLocks noGrp="1"/>
          </p:cNvSpPr>
          <p:nvPr>
            <p:ph type="title"/>
          </p:nvPr>
        </p:nvSpPr>
        <p:spPr/>
        <p:txBody>
          <a:bodyPr>
            <a:normAutofit/>
          </a:bodyPr>
          <a:lstStyle/>
          <a:p>
            <a:r>
              <a:rPr lang="en-US" sz="4600">
                <a:cs typeface="Calibri Light"/>
              </a:rPr>
              <a:t>Some Conclusions</a:t>
            </a:r>
            <a:endParaRPr lang="en-US" sz="4600"/>
          </a:p>
        </p:txBody>
      </p:sp>
      <p:sp>
        <p:nvSpPr>
          <p:cNvPr id="4" name="Content Placeholder 3">
            <a:extLst>
              <a:ext uri="{FF2B5EF4-FFF2-40B4-BE49-F238E27FC236}">
                <a16:creationId xmlns:a16="http://schemas.microsoft.com/office/drawing/2014/main" id="{FD49C3A8-34CB-DC98-3B71-F95E2A7653E2}"/>
              </a:ext>
            </a:extLst>
          </p:cNvPr>
          <p:cNvSpPr>
            <a:spLocks noGrp="1"/>
          </p:cNvSpPr>
          <p:nvPr>
            <p:ph idx="1"/>
          </p:nvPr>
        </p:nvSpPr>
        <p:spPr>
          <a:xfrm>
            <a:off x="4295898" y="178426"/>
            <a:ext cx="7678388" cy="6309459"/>
          </a:xfrm>
        </p:spPr>
        <p:txBody>
          <a:bodyPr vert="horz" lIns="0" tIns="45720" rIns="0" bIns="45720" rtlCol="0" anchor="t">
            <a:normAutofit fontScale="55000" lnSpcReduction="20000"/>
          </a:bodyPr>
          <a:lstStyle/>
          <a:p>
            <a:pPr marL="457200" indent="-457200">
              <a:buAutoNum type="arabicPeriod"/>
            </a:pPr>
            <a:r>
              <a:rPr lang="en-US" sz="6200">
                <a:cs typeface="Calibri" panose="020F0502020204030204"/>
              </a:rPr>
              <a:t>There are not strong relationships between volume, calories, and caffeine content within our sample size of 610 drinks.</a:t>
            </a:r>
          </a:p>
          <a:p>
            <a:pPr marL="457200" indent="-457200">
              <a:buAutoNum type="arabicPeriod"/>
            </a:pPr>
            <a:r>
              <a:rPr lang="en-US" sz="6200">
                <a:cs typeface="Calibri" panose="020F0502020204030204"/>
              </a:rPr>
              <a:t>Overall, the type of caffeine that has the widest ranges of caffeine is coffee.</a:t>
            </a:r>
          </a:p>
          <a:p>
            <a:pPr marL="457200" indent="-457200">
              <a:buAutoNum type="arabicPeriod"/>
            </a:pPr>
            <a:r>
              <a:rPr lang="en-US" sz="6200">
                <a:cs typeface="Calibri" panose="020F0502020204030204"/>
              </a:rPr>
              <a:t>Based on the sample of some common brands we picked, we observed that coffee brands (Peets, Starbucks, Dunkin') have  wider caffeine distributions compared to soft drinks (Coca-Cola) and energy drinks (Monster). This means that if you want a strong buzz. Coffee is your best bet.</a:t>
            </a:r>
          </a:p>
          <a:p>
            <a:pPr marL="0" indent="0">
              <a:buNone/>
            </a:pPr>
            <a:endParaRPr lang="en-US" sz="3000">
              <a:cs typeface="Calibri" panose="020F0502020204030204"/>
            </a:endParaRPr>
          </a:p>
          <a:p>
            <a:pPr marL="457200" indent="-457200">
              <a:buAutoNum type="arabicPeriod"/>
            </a:pPr>
            <a:endParaRPr lang="en-US" sz="3000">
              <a:cs typeface="Calibri" panose="020F0502020204030204"/>
            </a:endParaRPr>
          </a:p>
          <a:p>
            <a:pPr marL="0" indent="0">
              <a:buNone/>
            </a:pPr>
            <a:endParaRPr lang="en-US" sz="3000">
              <a:cs typeface="Calibri" panose="020F0502020204030204"/>
            </a:endParaRPr>
          </a:p>
        </p:txBody>
      </p:sp>
      <p:sp>
        <p:nvSpPr>
          <p:cNvPr id="5" name="Text Placeholder 4">
            <a:extLst>
              <a:ext uri="{FF2B5EF4-FFF2-40B4-BE49-F238E27FC236}">
                <a16:creationId xmlns:a16="http://schemas.microsoft.com/office/drawing/2014/main" id="{0EBABE6F-CFC9-E92D-2FE9-5EC72D8B02C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3612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Where are the outliers?</a:t>
            </a:r>
          </a:p>
        </p:txBody>
      </p:sp>
      <p:pic>
        <p:nvPicPr>
          <p:cNvPr id="4" name="Picture 3">
            <a:extLst>
              <a:ext uri="{FF2B5EF4-FFF2-40B4-BE49-F238E27FC236}">
                <a16:creationId xmlns:a16="http://schemas.microsoft.com/office/drawing/2014/main" id="{ED812983-5819-B7FB-D721-D3A8E4A24808}"/>
              </a:ext>
            </a:extLst>
          </p:cNvPr>
          <p:cNvPicPr>
            <a:picLocks noChangeAspect="1"/>
          </p:cNvPicPr>
          <p:nvPr/>
        </p:nvPicPr>
        <p:blipFill>
          <a:blip r:embed="rId3"/>
          <a:stretch>
            <a:fillRect/>
          </a:stretch>
        </p:blipFill>
        <p:spPr>
          <a:xfrm>
            <a:off x="463570" y="1070858"/>
            <a:ext cx="7172264" cy="5313151"/>
          </a:xfrm>
          <a:prstGeom prst="rect">
            <a:avLst/>
          </a:prstGeom>
        </p:spPr>
      </p:pic>
      <p:sp>
        <p:nvSpPr>
          <p:cNvPr id="8" name="Subtitle 2">
            <a:extLst>
              <a:ext uri="{FF2B5EF4-FFF2-40B4-BE49-F238E27FC236}">
                <a16:creationId xmlns:a16="http://schemas.microsoft.com/office/drawing/2014/main" id="{F532D8FD-1B4F-FAFA-54FF-A60E27EBE2DF}"/>
              </a:ext>
            </a:extLst>
          </p:cNvPr>
          <p:cNvSpPr txBox="1">
            <a:spLocks/>
          </p:cNvSpPr>
          <p:nvPr/>
        </p:nvSpPr>
        <p:spPr>
          <a:xfrm>
            <a:off x="8096570" y="480431"/>
            <a:ext cx="3574473" cy="177187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On the left are violin plots of the distribution of caffeine in different types of energy drinks</a:t>
            </a:r>
            <a:r>
              <a:rPr lang="en-US" sz="3000">
                <a:solidFill>
                  <a:srgbClr val="00B050"/>
                </a:solidFill>
                <a:latin typeface="Amasis MT Pro" panose="020B0604020202020204" pitchFamily="18" charset="0"/>
              </a:rPr>
              <a:t>.</a:t>
            </a:r>
          </a:p>
        </p:txBody>
      </p:sp>
      <p:sp>
        <p:nvSpPr>
          <p:cNvPr id="9" name="Subtitle 2">
            <a:extLst>
              <a:ext uri="{FF2B5EF4-FFF2-40B4-BE49-F238E27FC236}">
                <a16:creationId xmlns:a16="http://schemas.microsoft.com/office/drawing/2014/main" id="{A23D43E7-0F64-D920-3B09-CA29330C9BC1}"/>
              </a:ext>
            </a:extLst>
          </p:cNvPr>
          <p:cNvSpPr txBox="1">
            <a:spLocks/>
          </p:cNvSpPr>
          <p:nvPr/>
        </p:nvSpPr>
        <p:spPr>
          <a:xfrm>
            <a:off x="7635835" y="2541984"/>
            <a:ext cx="4495944" cy="167724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Coffee is the only beverage which you can order with more than 500 mg of Caffeine, all the way up to almost 1750 mg.</a:t>
            </a:r>
            <a:endParaRPr lang="en-US" sz="3000">
              <a:solidFill>
                <a:srgbClr val="00B050"/>
              </a:solidFill>
              <a:latin typeface="Amasis MT Pro" panose="020B0604020202020204" pitchFamily="18" charset="0"/>
            </a:endParaRPr>
          </a:p>
        </p:txBody>
      </p:sp>
      <p:sp>
        <p:nvSpPr>
          <p:cNvPr id="10" name="Subtitle 2">
            <a:extLst>
              <a:ext uri="{FF2B5EF4-FFF2-40B4-BE49-F238E27FC236}">
                <a16:creationId xmlns:a16="http://schemas.microsoft.com/office/drawing/2014/main" id="{237D94B1-E4AB-34DE-F50B-691A932C4F94}"/>
              </a:ext>
            </a:extLst>
          </p:cNvPr>
          <p:cNvSpPr txBox="1">
            <a:spLocks/>
          </p:cNvSpPr>
          <p:nvPr/>
        </p:nvSpPr>
        <p:spPr>
          <a:xfrm>
            <a:off x="8254484" y="4574450"/>
            <a:ext cx="4059671" cy="1376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The FDA does not recommend an intake of more than 400 mg of Caffeine per day.</a:t>
            </a:r>
            <a:endParaRPr lang="en-US" sz="3000">
              <a:solidFill>
                <a:srgbClr val="FF0000"/>
              </a:solidFill>
              <a:latin typeface="Amasis MT Pro" panose="020B0604020202020204" pitchFamily="18" charset="0"/>
            </a:endParaRPr>
          </a:p>
        </p:txBody>
      </p:sp>
    </p:spTree>
    <p:extLst>
      <p:ext uri="{BB962C8B-B14F-4D97-AF65-F5344CB8AC3E}">
        <p14:creationId xmlns:p14="http://schemas.microsoft.com/office/powerpoint/2010/main" val="1483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4702629"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Let us remove the outliers</a:t>
            </a:r>
          </a:p>
        </p:txBody>
      </p:sp>
      <p:pic>
        <p:nvPicPr>
          <p:cNvPr id="5" name="Picture 4">
            <a:extLst>
              <a:ext uri="{FF2B5EF4-FFF2-40B4-BE49-F238E27FC236}">
                <a16:creationId xmlns:a16="http://schemas.microsoft.com/office/drawing/2014/main" id="{7A1D2C7D-6C88-D3BF-C75E-F8FE77A1C552}"/>
              </a:ext>
            </a:extLst>
          </p:cNvPr>
          <p:cNvPicPr>
            <a:picLocks noChangeAspect="1"/>
          </p:cNvPicPr>
          <p:nvPr/>
        </p:nvPicPr>
        <p:blipFill>
          <a:blip r:embed="rId3"/>
          <a:stretch>
            <a:fillRect/>
          </a:stretch>
        </p:blipFill>
        <p:spPr>
          <a:xfrm>
            <a:off x="120443" y="945127"/>
            <a:ext cx="7396638" cy="5547479"/>
          </a:xfrm>
          <a:prstGeom prst="rect">
            <a:avLst/>
          </a:prstGeom>
        </p:spPr>
      </p:pic>
      <p:sp>
        <p:nvSpPr>
          <p:cNvPr id="7" name="Subtitle 2">
            <a:extLst>
              <a:ext uri="{FF2B5EF4-FFF2-40B4-BE49-F238E27FC236}">
                <a16:creationId xmlns:a16="http://schemas.microsoft.com/office/drawing/2014/main" id="{C6C37ED7-A11A-BD5E-1BD0-57B4D477D83C}"/>
              </a:ext>
            </a:extLst>
          </p:cNvPr>
          <p:cNvSpPr txBox="1">
            <a:spLocks/>
          </p:cNvSpPr>
          <p:nvPr/>
        </p:nvSpPr>
        <p:spPr>
          <a:xfrm>
            <a:off x="7835313" y="945127"/>
            <a:ext cx="3574473" cy="159478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If you need to wake up, you need some coffee, energy drinks, or energy shots.</a:t>
            </a:r>
            <a:endParaRPr lang="en-US" sz="3000">
              <a:solidFill>
                <a:srgbClr val="00B050"/>
              </a:solidFill>
              <a:latin typeface="Amasis MT Pro" panose="020B0604020202020204" pitchFamily="18" charset="0"/>
            </a:endParaRPr>
          </a:p>
        </p:txBody>
      </p:sp>
      <p:sp>
        <p:nvSpPr>
          <p:cNvPr id="11" name="Subtitle 2">
            <a:extLst>
              <a:ext uri="{FF2B5EF4-FFF2-40B4-BE49-F238E27FC236}">
                <a16:creationId xmlns:a16="http://schemas.microsoft.com/office/drawing/2014/main" id="{5F4683EA-99A7-19D6-3D43-CC755EA138C2}"/>
              </a:ext>
            </a:extLst>
          </p:cNvPr>
          <p:cNvSpPr txBox="1">
            <a:spLocks/>
          </p:cNvSpPr>
          <p:nvPr/>
        </p:nvSpPr>
        <p:spPr>
          <a:xfrm>
            <a:off x="7835313" y="2715215"/>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2060"/>
                </a:solidFill>
                <a:latin typeface="Amasis MT Pro" panose="020B0604020202020204" pitchFamily="18" charset="0"/>
              </a:rPr>
              <a:t>If you need a mild buzz, soft drinks, tea, or water will suffice.</a:t>
            </a:r>
            <a:endParaRPr lang="en-US" sz="3000">
              <a:solidFill>
                <a:srgbClr val="002060"/>
              </a:solidFill>
              <a:latin typeface="Amasis MT Pro" panose="020B0604020202020204" pitchFamily="18" charset="0"/>
            </a:endParaRPr>
          </a:p>
        </p:txBody>
      </p:sp>
      <p:sp>
        <p:nvSpPr>
          <p:cNvPr id="12" name="Subtitle 2">
            <a:extLst>
              <a:ext uri="{FF2B5EF4-FFF2-40B4-BE49-F238E27FC236}">
                <a16:creationId xmlns:a16="http://schemas.microsoft.com/office/drawing/2014/main" id="{362BF026-9C8D-A290-B634-6820D90876EA}"/>
              </a:ext>
            </a:extLst>
          </p:cNvPr>
          <p:cNvSpPr txBox="1">
            <a:spLocks/>
          </p:cNvSpPr>
          <p:nvPr/>
        </p:nvSpPr>
        <p:spPr>
          <a:xfrm>
            <a:off x="7835313" y="4121402"/>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If you need a trip to the emergency room, coffee is your best bet.</a:t>
            </a:r>
            <a:endParaRPr lang="en-US" sz="3000">
              <a:solidFill>
                <a:srgbClr val="FF0000"/>
              </a:solidFill>
              <a:latin typeface="Amasis MT Pro" panose="020B0604020202020204" pitchFamily="18" charset="0"/>
            </a:endParaRP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4073236" y="1216514"/>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6714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37345A-4864-A074-AE56-7B0EE500D196}"/>
              </a:ext>
            </a:extLst>
          </p:cNvPr>
          <p:cNvPicPr>
            <a:picLocks noChangeAspect="1"/>
          </p:cNvPicPr>
          <p:nvPr/>
        </p:nvPicPr>
        <p:blipFill>
          <a:blip r:embed="rId3"/>
          <a:stretch>
            <a:fillRect/>
          </a:stretch>
        </p:blipFill>
        <p:spPr>
          <a:xfrm>
            <a:off x="6579523" y="1926149"/>
            <a:ext cx="5129211" cy="4330065"/>
          </a:xfrm>
          <a:prstGeom prst="rect">
            <a:avLst/>
          </a:prstGeom>
        </p:spPr>
      </p:pic>
      <p:sp>
        <p:nvSpPr>
          <p:cNvPr id="5" name="Subtitle 2">
            <a:extLst>
              <a:ext uri="{FF2B5EF4-FFF2-40B4-BE49-F238E27FC236}">
                <a16:creationId xmlns:a16="http://schemas.microsoft.com/office/drawing/2014/main" id="{D3E94F96-B88B-101E-1F66-FC4E08971B7C}"/>
              </a:ext>
            </a:extLst>
          </p:cNvPr>
          <p:cNvSpPr txBox="1">
            <a:spLocks/>
          </p:cNvSpPr>
          <p:nvPr/>
        </p:nvSpPr>
        <p:spPr>
          <a:xfrm>
            <a:off x="477012" y="1305190"/>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500">
                <a:solidFill>
                  <a:srgbClr val="00B0F0"/>
                </a:solidFill>
                <a:latin typeface="Amasis MT Pro"/>
                <a:ea typeface="+mn-lt"/>
                <a:cs typeface="+mn-lt"/>
              </a:rPr>
              <a:t>Mean Caffeine content by drink type</a:t>
            </a:r>
            <a:endParaRPr lang="en-US" sz="2500">
              <a:solidFill>
                <a:srgbClr val="00B0F0"/>
              </a:solidFill>
              <a:latin typeface="Amasis MT Pro" panose="020B0604020202020204" pitchFamily="18" charset="0"/>
            </a:endParaRPr>
          </a:p>
        </p:txBody>
      </p:sp>
      <p:pic>
        <p:nvPicPr>
          <p:cNvPr id="8" name="Picture 7">
            <a:extLst>
              <a:ext uri="{FF2B5EF4-FFF2-40B4-BE49-F238E27FC236}">
                <a16:creationId xmlns:a16="http://schemas.microsoft.com/office/drawing/2014/main" id="{445BB89C-A8B4-7C77-02FF-9D407814967B}"/>
              </a:ext>
            </a:extLst>
          </p:cNvPr>
          <p:cNvPicPr>
            <a:picLocks noChangeAspect="1"/>
          </p:cNvPicPr>
          <p:nvPr/>
        </p:nvPicPr>
        <p:blipFill rotWithShape="1">
          <a:blip r:embed="rId4"/>
          <a:srcRect t="5764"/>
          <a:stretch/>
        </p:blipFill>
        <p:spPr>
          <a:xfrm>
            <a:off x="477012" y="1926149"/>
            <a:ext cx="4982979" cy="4150801"/>
          </a:xfrm>
          <a:prstGeom prst="rect">
            <a:avLst/>
          </a:prstGeom>
        </p:spPr>
      </p:pic>
      <p:sp>
        <p:nvSpPr>
          <p:cNvPr id="10" name="Subtitle 2">
            <a:extLst>
              <a:ext uri="{FF2B5EF4-FFF2-40B4-BE49-F238E27FC236}">
                <a16:creationId xmlns:a16="http://schemas.microsoft.com/office/drawing/2014/main" id="{365E90DA-C5FC-7461-BE50-3E7C02782ABA}"/>
              </a:ext>
            </a:extLst>
          </p:cNvPr>
          <p:cNvSpPr txBox="1">
            <a:spLocks/>
          </p:cNvSpPr>
          <p:nvPr/>
        </p:nvSpPr>
        <p:spPr>
          <a:xfrm>
            <a:off x="6254072" y="1305191"/>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solidFill>
                  <a:srgbClr val="00B0F0"/>
                </a:solidFill>
                <a:latin typeface="Amasis MT Pro"/>
                <a:ea typeface="+mn-lt"/>
                <a:cs typeface="+mn-lt"/>
              </a:rPr>
              <a:t>Mean Caffeine per 100ml by drink type</a:t>
            </a:r>
            <a:endParaRPr lang="en-US" sz="2400">
              <a:solidFill>
                <a:srgbClr val="00B0F0"/>
              </a:solidFill>
              <a:latin typeface="Amasis MT Pro" panose="020B0604020202020204" pitchFamily="18" charset="0"/>
            </a:endParaRPr>
          </a:p>
        </p:txBody>
      </p:sp>
      <p:sp>
        <p:nvSpPr>
          <p:cNvPr id="12" name="Subtitle 2">
            <a:extLst>
              <a:ext uri="{FF2B5EF4-FFF2-40B4-BE49-F238E27FC236}">
                <a16:creationId xmlns:a16="http://schemas.microsoft.com/office/drawing/2014/main" id="{D31F6A2E-CAC1-554C-280F-485D4C09CC81}"/>
              </a:ext>
            </a:extLst>
          </p:cNvPr>
          <p:cNvSpPr txBox="1">
            <a:spLocks/>
          </p:cNvSpPr>
          <p:nvPr/>
        </p:nvSpPr>
        <p:spPr>
          <a:xfrm>
            <a:off x="239195" y="326757"/>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Average Caffeine Content of Different Types of Drinks</a:t>
            </a:r>
          </a:p>
        </p:txBody>
      </p:sp>
      <p:sp>
        <p:nvSpPr>
          <p:cNvPr id="14" name="Subtitle 2">
            <a:extLst>
              <a:ext uri="{FF2B5EF4-FFF2-40B4-BE49-F238E27FC236}">
                <a16:creationId xmlns:a16="http://schemas.microsoft.com/office/drawing/2014/main" id="{CD5BF839-31AB-B9DB-4317-E9BECC8CA1D8}"/>
              </a:ext>
            </a:extLst>
          </p:cNvPr>
          <p:cNvSpPr txBox="1">
            <a:spLocks/>
          </p:cNvSpPr>
          <p:nvPr/>
        </p:nvSpPr>
        <p:spPr>
          <a:xfrm>
            <a:off x="3511079" y="2300276"/>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
        <p:nvSpPr>
          <p:cNvPr id="17" name="Subtitle 2">
            <a:extLst>
              <a:ext uri="{FF2B5EF4-FFF2-40B4-BE49-F238E27FC236}">
                <a16:creationId xmlns:a16="http://schemas.microsoft.com/office/drawing/2014/main" id="{BFC70495-A1DC-F99E-A6B7-62C338148F14}"/>
              </a:ext>
            </a:extLst>
          </p:cNvPr>
          <p:cNvSpPr txBox="1">
            <a:spLocks/>
          </p:cNvSpPr>
          <p:nvPr/>
        </p:nvSpPr>
        <p:spPr>
          <a:xfrm>
            <a:off x="9329988" y="2300275"/>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40425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4" name="Picture 3">
            <a:extLst>
              <a:ext uri="{FF2B5EF4-FFF2-40B4-BE49-F238E27FC236}">
                <a16:creationId xmlns:a16="http://schemas.microsoft.com/office/drawing/2014/main" id="{B4C2B4ED-6D0E-2E78-0ED4-67A7A31F2090}"/>
              </a:ext>
            </a:extLst>
          </p:cNvPr>
          <p:cNvPicPr>
            <a:picLocks noChangeAspect="1"/>
          </p:cNvPicPr>
          <p:nvPr/>
        </p:nvPicPr>
        <p:blipFill>
          <a:blip r:embed="rId3"/>
          <a:stretch>
            <a:fillRect/>
          </a:stretch>
        </p:blipFill>
        <p:spPr>
          <a:xfrm>
            <a:off x="0" y="961715"/>
            <a:ext cx="6896100" cy="5172075"/>
          </a:xfrm>
          <a:prstGeom prst="rect">
            <a:avLst/>
          </a:prstGeom>
        </p:spPr>
      </p:pic>
      <p:sp>
        <p:nvSpPr>
          <p:cNvPr id="7" name="Subtitle 2">
            <a:extLst>
              <a:ext uri="{FF2B5EF4-FFF2-40B4-BE49-F238E27FC236}">
                <a16:creationId xmlns:a16="http://schemas.microsoft.com/office/drawing/2014/main" id="{459EABE2-7E3F-57FE-231C-C260AE9C9717}"/>
              </a:ext>
            </a:extLst>
          </p:cNvPr>
          <p:cNvSpPr txBox="1">
            <a:spLocks/>
          </p:cNvSpPr>
          <p:nvPr/>
        </p:nvSpPr>
        <p:spPr>
          <a:xfrm>
            <a:off x="7075292" y="961715"/>
            <a:ext cx="4906911" cy="131834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On the left are violin plots of the distribution of calories in different types of energy drinks.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075292" y="2327377"/>
            <a:ext cx="4906911" cy="90271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Again, we see that coffee really wants to be rogue. </a:t>
            </a:r>
          </a:p>
        </p:txBody>
      </p:sp>
      <p:sp>
        <p:nvSpPr>
          <p:cNvPr id="11" name="Subtitle 2">
            <a:extLst>
              <a:ext uri="{FF2B5EF4-FFF2-40B4-BE49-F238E27FC236}">
                <a16:creationId xmlns:a16="http://schemas.microsoft.com/office/drawing/2014/main" id="{817E7E95-9DBA-1811-F6C4-DB49ADDD9DA6}"/>
              </a:ext>
            </a:extLst>
          </p:cNvPr>
          <p:cNvSpPr txBox="1">
            <a:spLocks/>
          </p:cNvSpPr>
          <p:nvPr/>
        </p:nvSpPr>
        <p:spPr>
          <a:xfrm>
            <a:off x="7075292" y="3417124"/>
            <a:ext cx="4906911" cy="134209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3399"/>
                </a:solidFill>
                <a:latin typeface="Amasis MT Pro" panose="020B0604020202020204" pitchFamily="18" charset="0"/>
              </a:rPr>
              <a:t>We also see that all the violin plots have their modes at 0 and many have two modes – Diet and Regular</a:t>
            </a:r>
          </a:p>
        </p:txBody>
      </p:sp>
      <p:sp>
        <p:nvSpPr>
          <p:cNvPr id="13" name="Subtitle 2">
            <a:extLst>
              <a:ext uri="{FF2B5EF4-FFF2-40B4-BE49-F238E27FC236}">
                <a16:creationId xmlns:a16="http://schemas.microsoft.com/office/drawing/2014/main" id="{66EB0F67-B56F-DD89-6846-1B27DD5A3D60}"/>
              </a:ext>
            </a:extLst>
          </p:cNvPr>
          <p:cNvSpPr txBox="1">
            <a:spLocks/>
          </p:cNvSpPr>
          <p:nvPr/>
        </p:nvSpPr>
        <p:spPr>
          <a:xfrm>
            <a:off x="7075292" y="4833069"/>
            <a:ext cx="4906911" cy="106321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a:solidFill>
                  <a:schemeClr val="tx1"/>
                </a:solidFill>
                <a:latin typeface="Amasis MT Pro" panose="020B0604020202020204" pitchFamily="18" charset="0"/>
              </a:rPr>
              <a:t>Note: there is no such thing as negative calories. I am sorry to disappoint you. Violin plots are predictive density plots.</a:t>
            </a:r>
          </a:p>
        </p:txBody>
      </p:sp>
    </p:spTree>
    <p:extLst>
      <p:ext uri="{BB962C8B-B14F-4D97-AF65-F5344CB8AC3E}">
        <p14:creationId xmlns:p14="http://schemas.microsoft.com/office/powerpoint/2010/main" val="41417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57</Slides>
  <Notes>35</Notes>
  <HiddenSlides>4</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Retrospect</vt:lpstr>
      <vt:lpstr>Project One Group Six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Correlation and Regression</vt:lpstr>
      <vt:lpstr>Correlation between Calories, Caffeine &amp; Volume</vt:lpstr>
      <vt:lpstr>Correlation between Calories, Caffeine &amp; Volume</vt:lpstr>
      <vt:lpstr>PowerPoint Presentation</vt:lpstr>
      <vt:lpstr>PowerPoint Presentation</vt:lpstr>
      <vt:lpstr>PowerPoint Presentation</vt:lpstr>
      <vt:lpstr>PowerPoint Presentation</vt:lpstr>
      <vt:lpstr>PowerPoint Presentation</vt:lpstr>
      <vt:lpstr>Let’s look at the highest and lowest caffeine drinks by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caffeine in your favorite brands?</vt:lpstr>
      <vt:lpstr> Common Brands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water do contain caffeine!!</vt:lpstr>
      <vt:lpstr>PowerPoint Presentation</vt:lpstr>
      <vt:lpstr>PowerPoint Presentation</vt:lpstr>
      <vt:lpstr>PowerPoint Presentation</vt:lpstr>
      <vt:lpstr>Some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Group Six</dc:title>
  <dc:creator>bekhem horne</dc:creator>
  <cp:revision>20</cp:revision>
  <dcterms:created xsi:type="dcterms:W3CDTF">2022-11-09T00:51:37Z</dcterms:created>
  <dcterms:modified xsi:type="dcterms:W3CDTF">2022-11-15T00:47:48Z</dcterms:modified>
</cp:coreProperties>
</file>